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1" r:id="rId4"/>
    <p:sldId id="259" r:id="rId5"/>
    <p:sldId id="270" r:id="rId6"/>
    <p:sldId id="262" r:id="rId7"/>
    <p:sldId id="263" r:id="rId8"/>
    <p:sldId id="271" r:id="rId9"/>
    <p:sldId id="272" r:id="rId10"/>
    <p:sldId id="264" r:id="rId11"/>
    <p:sldId id="265" r:id="rId12"/>
    <p:sldId id="273" r:id="rId13"/>
    <p:sldId id="274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 showGuides="1">
      <p:cViewPr varScale="1">
        <p:scale>
          <a:sx n="48" d="100"/>
          <a:sy n="48" d="100"/>
        </p:scale>
        <p:origin x="155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252F-1A95-4F44-BCBF-90BB4087E252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E16BD-5F6A-4F81-AAEA-500A7A4B95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84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0D7CFE-817B-EF4C-8DB4-AE526BC2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46C8-7F84-3B43-A8CA-D94E8AFF133B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1C036B-B631-944F-B1DC-B4585EC53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5D4013-91A2-3840-ADB3-0C59A48C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95C5-EC6D-4F4E-B1D7-1C5B37B5E4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85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E9DD8-2088-4544-8B01-3F31FDB5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DF0C9B2-0B84-634F-89A4-3166C8E0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46C8-7F84-3B43-A8CA-D94E8AFF133B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6CB170-2EDB-094A-A52C-3D877E0E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3468F6-16B8-FF41-9A51-505284DE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95C5-EC6D-4F4E-B1D7-1C5B37B5E4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72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1462677-0410-D74F-B5B5-71ACF3BD23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8716E9C-00D5-7641-B264-E65417E2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0442"/>
            <a:ext cx="10515600" cy="1063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8037BD-AFD2-CB4B-B670-F9B87CB5E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02835"/>
            <a:ext cx="10515600" cy="3374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98C62A-82F5-DA4F-822A-EDF68A431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146C8-7F84-3B43-A8CA-D94E8AFF133B}" type="datetimeFigureOut">
              <a:rPr lang="nl-NL" smtClean="0"/>
              <a:t>23-5-2022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2628AC-27EC-2B4B-8711-3F750BD7B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3834AE-F540-0F4C-B274-3FED2D424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195C5-EC6D-4F4E-B1D7-1C5B37B5E4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98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youtu.be/Ne6aTIEtKs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vimeo.com/6491089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e.tl/t-8xS9AEMnt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RWjjKngTaMM&amp;t=523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0604D-908E-7447-9D23-1ED650E7952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98489F-65BA-D843-81C2-F9D29929A83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DD4478-BF53-9547-B893-4685873E4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0200"/>
            <a:ext cx="12192000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5EC5D35-12B4-465A-9ECF-BE3F700D6EC4}"/>
              </a:ext>
            </a:extLst>
          </p:cNvPr>
          <p:cNvSpPr txBox="1">
            <a:spLocks/>
          </p:cNvSpPr>
          <p:nvPr/>
        </p:nvSpPr>
        <p:spPr>
          <a:xfrm>
            <a:off x="838200" y="4818372"/>
            <a:ext cx="10515600" cy="1063006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Tahom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nl-NL" b="1" dirty="0"/>
              <a:t>Achterhoek ambassadeurs</a:t>
            </a:r>
            <a:br>
              <a:rPr lang="nl-NL" dirty="0"/>
            </a:br>
            <a:endParaRPr lang="nl-NL" dirty="0"/>
          </a:p>
          <a:p>
            <a:r>
              <a:rPr lang="nl-NL" dirty="0"/>
              <a:t>Achterhoek Raad 23 mei 2022</a:t>
            </a:r>
          </a:p>
        </p:txBody>
      </p:sp>
    </p:spTree>
    <p:extLst>
      <p:ext uri="{BB962C8B-B14F-4D97-AF65-F5344CB8AC3E}">
        <p14:creationId xmlns:p14="http://schemas.microsoft.com/office/powerpoint/2010/main" val="2681442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88AA-ACF2-3A48-BA54-A7891AF5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2268"/>
            <a:ext cx="10515600" cy="1063006"/>
          </a:xfrm>
        </p:spPr>
        <p:txBody>
          <a:bodyPr>
            <a:noAutofit/>
          </a:bodyPr>
          <a:lstStyle/>
          <a:p>
            <a:r>
              <a:rPr lang="nl-NL" b="1" dirty="0"/>
              <a:t>Mobiliteit &amp; Bereikbaarheid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1C18112-2125-4C78-8A67-278E54AA96E2}"/>
              </a:ext>
            </a:extLst>
          </p:cNvPr>
          <p:cNvSpPr txBox="1"/>
          <p:nvPr/>
        </p:nvSpPr>
        <p:spPr>
          <a:xfrm>
            <a:off x="838200" y="2865528"/>
            <a:ext cx="110987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Belangrijkste Opgaven: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Infrastructuur op orde en een goed doorstromend hoofdwegennet: </a:t>
            </a:r>
            <a:r>
              <a:rPr lang="nl-NL" sz="3600" dirty="0" err="1"/>
              <a:t>RegioExpres</a:t>
            </a:r>
            <a:r>
              <a:rPr lang="nl-NL" sz="3600" dirty="0"/>
              <a:t>, N18 en aansluiting A12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Slim en duurzaam (deel)vervoer en mobiliteitsgedrag: Deelmodaliteiten, De Achterhoek Deelvervoer Coöperatie en de GAON-app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Fijnmazig (Fiets)netwerk: Snelle Fietsverbindingen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84820FD-2A2F-459F-925D-01A222831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2521"/>
            <a:ext cx="1063006" cy="105425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5FBA4A8-5F7C-45B8-8C2A-31AD682819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06" y="1802522"/>
            <a:ext cx="1063006" cy="1063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3F41DD2-01E1-4D3F-BD61-9E9F56C374C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212" y="1802522"/>
            <a:ext cx="1063006" cy="1076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56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88AA-ACF2-3A48-BA54-A7891AF5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96" y="684110"/>
            <a:ext cx="10515600" cy="1063006"/>
          </a:xfrm>
        </p:spPr>
        <p:txBody>
          <a:bodyPr>
            <a:noAutofit/>
          </a:bodyPr>
          <a:lstStyle/>
          <a:p>
            <a:r>
              <a:rPr lang="nl-NL" b="1" dirty="0"/>
              <a:t>Mobiliteit &amp; Bereikbaarheid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1C18112-2125-4C78-8A67-278E54AA96E2}"/>
              </a:ext>
            </a:extLst>
          </p:cNvPr>
          <p:cNvSpPr txBox="1"/>
          <p:nvPr/>
        </p:nvSpPr>
        <p:spPr>
          <a:xfrm>
            <a:off x="838200" y="2236094"/>
            <a:ext cx="10913165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Aanscherping in nieuwe visie 2030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Focus op inclusieve en duurzame initiatieven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Meer aandacht voor het stimuleren van gedragsverandering naar thuis-/hybride werken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Meer benadrukken van onze unieke GAON-app (</a:t>
            </a:r>
            <a:r>
              <a:rPr lang="nl-NL" sz="3600" dirty="0" err="1"/>
              <a:t>MaaS</a:t>
            </a:r>
            <a:r>
              <a:rPr lang="nl-NL" sz="36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Verbetering van doelen en indicatoren zodat deze gemakkelijker en beter te monitoren zijn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https://youtu.be/Ne6aTIEtKss</a:t>
            </a:r>
            <a:endParaRPr lang="nl-N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36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36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36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3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DAEA76C-3DBA-4583-A49B-B93E617E5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53" y="1331843"/>
            <a:ext cx="840999" cy="84099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CB18DF0-9C3F-4D36-AA66-AD8FFF86701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52" y="1331843"/>
            <a:ext cx="848139" cy="84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B203CBE-32C9-4154-9A60-DE88A799339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6" y="1331843"/>
            <a:ext cx="848139" cy="848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867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88AA-ACF2-3A48-BA54-A7891AF5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427540"/>
            <a:ext cx="10515600" cy="1063006"/>
          </a:xfrm>
        </p:spPr>
        <p:txBody>
          <a:bodyPr>
            <a:noAutofit/>
          </a:bodyPr>
          <a:lstStyle/>
          <a:p>
            <a:br>
              <a:rPr lang="nl-NL" b="1" dirty="0"/>
            </a:br>
            <a:r>
              <a:rPr lang="nl-NL" b="1" dirty="0"/>
              <a:t>Wonen &amp; Vastgoed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1C18112-2125-4C78-8A67-278E54AA96E2}"/>
              </a:ext>
            </a:extLst>
          </p:cNvPr>
          <p:cNvSpPr txBox="1"/>
          <p:nvPr/>
        </p:nvSpPr>
        <p:spPr>
          <a:xfrm>
            <a:off x="639417" y="2747079"/>
            <a:ext cx="109131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Belangrijkste Opgaven: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Passende woningen in voldoende mate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Toekomstbestendig maken bestaande woningvoorraad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Transformatie/benutten (leegstaand) vastgoed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Bouw- en verbouwinnovatie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6399EA-2E0D-40DF-A3CB-32E94AF2A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27" y="1517615"/>
            <a:ext cx="1229463" cy="12294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F8D6BF8-A453-423B-A918-9038B716D6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89" y="1517614"/>
            <a:ext cx="1229463" cy="122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7E5D34C-F976-41E0-BE7F-B7FEA43B315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53" y="1517616"/>
            <a:ext cx="1229463" cy="1229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1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88AA-ACF2-3A48-BA54-A7891AF5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55" y="-5331"/>
            <a:ext cx="10515600" cy="1063006"/>
          </a:xfrm>
        </p:spPr>
        <p:txBody>
          <a:bodyPr>
            <a:noAutofit/>
          </a:bodyPr>
          <a:lstStyle/>
          <a:p>
            <a:br>
              <a:rPr lang="nl-NL" b="1" dirty="0"/>
            </a:br>
            <a:r>
              <a:rPr lang="nl-NL" b="1" dirty="0"/>
              <a:t>Wonen &amp; Vastgoed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1C18112-2125-4C78-8A67-278E54AA96E2}"/>
              </a:ext>
            </a:extLst>
          </p:cNvPr>
          <p:cNvSpPr txBox="1"/>
          <p:nvPr/>
        </p:nvSpPr>
        <p:spPr>
          <a:xfrm>
            <a:off x="518694" y="1909392"/>
            <a:ext cx="10913165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Aanscherping in nieuwe visie 2030 </a:t>
            </a:r>
          </a:p>
          <a:p>
            <a:r>
              <a:rPr lang="nl-NL" sz="3200" dirty="0"/>
              <a:t>(</a:t>
            </a:r>
            <a:r>
              <a:rPr lang="nl-NL" sz="3200" dirty="0" err="1"/>
              <a:t>o.v.b</a:t>
            </a:r>
            <a:r>
              <a:rPr lang="nl-NL" sz="3200" dirty="0"/>
              <a:t>. uitkomsten nieuwe regionale woonagenda):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dirty="0"/>
              <a:t>Aanpak van zowel nieuwbouw als bestaande voorraad verbreden naar meer circulair, </a:t>
            </a:r>
            <a:r>
              <a:rPr lang="nl-NL" sz="3200" dirty="0" err="1"/>
              <a:t>biobased</a:t>
            </a:r>
            <a:r>
              <a:rPr lang="nl-NL" sz="3200" dirty="0"/>
              <a:t>, klimaatgericht en </a:t>
            </a:r>
            <a:r>
              <a:rPr lang="nl-NL" sz="3200" dirty="0" err="1"/>
              <a:t>natuurinclusief</a:t>
            </a:r>
            <a:r>
              <a:rPr lang="nl-NL" sz="3200" dirty="0"/>
              <a:t> bouwen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/>
              <a:t>Adaptieve programmering </a:t>
            </a:r>
            <a:r>
              <a:rPr lang="nl-NL" sz="3200" dirty="0"/>
              <a:t>en op korte termijn versnelling van de woningbouw-productie (ook met oog op aantrekken arbeidskrachten)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dirty="0"/>
              <a:t>Verdieping thema wonen en zorg/gezondheid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dirty="0"/>
              <a:t>Slim koppelen van wonen aan andere gebiedsopgaven</a:t>
            </a:r>
          </a:p>
          <a:p>
            <a:endParaRPr lang="nl-NL" sz="36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36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36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3200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B1AE03-FB0D-4B06-9875-A5EF3E323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3" y="1057675"/>
            <a:ext cx="1012836" cy="85171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14F0CC8-A768-460D-A388-A4BC3CF6E4C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89" y="1057675"/>
            <a:ext cx="1063006" cy="85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E4338DE-5967-408D-A30E-7ADEA58953B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125" y="1057675"/>
            <a:ext cx="1063006" cy="851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226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88AA-ACF2-3A48-BA54-A7891AF5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526773"/>
            <a:ext cx="10515600" cy="1063006"/>
          </a:xfrm>
        </p:spPr>
        <p:txBody>
          <a:bodyPr>
            <a:noAutofit/>
          </a:bodyPr>
          <a:lstStyle/>
          <a:p>
            <a:r>
              <a:rPr lang="nl-NL" b="1" dirty="0"/>
              <a:t>Circulaire Economie &amp; Energietransitie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1C18112-2125-4C78-8A67-278E54AA96E2}"/>
              </a:ext>
            </a:extLst>
          </p:cNvPr>
          <p:cNvSpPr txBox="1"/>
          <p:nvPr/>
        </p:nvSpPr>
        <p:spPr>
          <a:xfrm>
            <a:off x="596348" y="3023232"/>
            <a:ext cx="109131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Belangrijkste Opgaven: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 err="1"/>
              <a:t>Energieneutrale</a:t>
            </a:r>
            <a:r>
              <a:rPr lang="nl-NL" sz="3600" dirty="0"/>
              <a:t> Achterhoek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Circulaire landbouw en duurzame voedselsystemen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Hernieuwbare grondstoffen in bouw &amp; infra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i="1" dirty="0"/>
              <a:t>Voor alle thema’s geldt: reductie van emissies naar </a:t>
            </a:r>
            <a:br>
              <a:rPr lang="nl-NL" sz="3600" i="1" dirty="0"/>
            </a:br>
            <a:r>
              <a:rPr lang="nl-NL" sz="3600" i="1" dirty="0"/>
              <a:t>het milieu en toename van de biodiversiteit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nl-NL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C7FAD2-0271-453B-9AE6-20EDF5C96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13" y="1793772"/>
            <a:ext cx="1225001" cy="106300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7A7B7E3-1257-48A2-9133-10BC170B86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15" y="1793772"/>
            <a:ext cx="1229463" cy="104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E31BD67-8294-4EE9-B698-6FA14473AC2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68" y="1793772"/>
            <a:ext cx="1154091" cy="1044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43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88AA-ACF2-3A48-BA54-A7891AF5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13" y="540713"/>
            <a:ext cx="10515600" cy="1063006"/>
          </a:xfrm>
        </p:spPr>
        <p:txBody>
          <a:bodyPr>
            <a:noAutofit/>
          </a:bodyPr>
          <a:lstStyle/>
          <a:p>
            <a:r>
              <a:rPr lang="nl-NL" b="1" dirty="0"/>
              <a:t>Circulaire Economie &amp; Energietransitie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1C18112-2125-4C78-8A67-278E54AA96E2}"/>
              </a:ext>
            </a:extLst>
          </p:cNvPr>
          <p:cNvSpPr txBox="1"/>
          <p:nvPr/>
        </p:nvSpPr>
        <p:spPr>
          <a:xfrm>
            <a:off x="747113" y="2962522"/>
            <a:ext cx="1091316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Aanscherping in nieuwe visie 2030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Verduurzaming van de economie en onze manier van </a:t>
            </a:r>
            <a:r>
              <a:rPr lang="nl-NL" sz="3600"/>
              <a:t>leven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/>
              <a:t>Ontwikkelen </a:t>
            </a:r>
            <a:r>
              <a:rPr lang="nl-NL" sz="3600" dirty="0"/>
              <a:t>en sluiten van kringlopen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Versnellen van duurzame innovaties, van projecten naar </a:t>
            </a:r>
            <a:r>
              <a:rPr lang="nl-NL" sz="3600" dirty="0" err="1"/>
              <a:t>regiobrede</a:t>
            </a:r>
            <a:r>
              <a:rPr lang="nl-NL" sz="3600" dirty="0"/>
              <a:t> toepassing</a:t>
            </a:r>
            <a:endParaRPr lang="nl-NL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https://vimeo.com/649108910</a:t>
            </a:r>
            <a:r>
              <a:rPr lang="nl-NL" sz="32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nl-NL" sz="3200" dirty="0">
              <a:solidFill>
                <a:srgbClr val="00B0F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DA6ACF-8BF5-48F6-A024-A1046C874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13" y="1793772"/>
            <a:ext cx="1225001" cy="106300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6AB9067-2E82-4A79-AEB8-783853497AD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15" y="1793772"/>
            <a:ext cx="1229463" cy="104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D200830-88AB-4894-BD5F-4CF2D47EABA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68" y="1793772"/>
            <a:ext cx="1154091" cy="1044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552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88AA-ACF2-3A48-BA54-A7891AF5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2268"/>
            <a:ext cx="10515600" cy="1063006"/>
          </a:xfrm>
        </p:spPr>
        <p:txBody>
          <a:bodyPr>
            <a:noAutofit/>
          </a:bodyPr>
          <a:lstStyle/>
          <a:p>
            <a:r>
              <a:rPr lang="nl-NL" b="1" dirty="0"/>
              <a:t>Gezondste Regio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1C18112-2125-4C78-8A67-278E54AA96E2}"/>
              </a:ext>
            </a:extLst>
          </p:cNvPr>
          <p:cNvSpPr txBox="1"/>
          <p:nvPr/>
        </p:nvSpPr>
        <p:spPr>
          <a:xfrm>
            <a:off x="639417" y="3677478"/>
            <a:ext cx="109131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Belangrijkste Opgaven: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Preventie: gezonde inwoners en eigen regie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Toegankelijke, goede en betaalbare zorg: Achterhoek Gezond</a:t>
            </a:r>
          </a:p>
          <a:p>
            <a:endParaRPr lang="nl-NL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D0C6A4C4-0C4A-460D-93D8-5859E4CDC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74" y="2088552"/>
            <a:ext cx="1314451" cy="131445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2D3CDB-B256-46A5-BE90-9C49D41036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5" y="2088552"/>
            <a:ext cx="13144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905698A-FB75-4FFF-8E24-50D492A47D5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76" y="2088552"/>
            <a:ext cx="1314450" cy="131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8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88AA-ACF2-3A48-BA54-A7891AF5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75" y="494043"/>
            <a:ext cx="10515600" cy="1063006"/>
          </a:xfrm>
        </p:spPr>
        <p:txBody>
          <a:bodyPr>
            <a:noAutofit/>
          </a:bodyPr>
          <a:lstStyle/>
          <a:p>
            <a:r>
              <a:rPr lang="nl-NL" b="1" dirty="0"/>
              <a:t>Gezondste Regio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1C18112-2125-4C78-8A67-278E54AA96E2}"/>
              </a:ext>
            </a:extLst>
          </p:cNvPr>
          <p:cNvSpPr txBox="1"/>
          <p:nvPr/>
        </p:nvSpPr>
        <p:spPr>
          <a:xfrm>
            <a:off x="596348" y="2672239"/>
            <a:ext cx="1091316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Aanscherping in nieuwe visie 2030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Meer gezondheid gaat niet alleen over zorg maar juist ook over werk, meedoen, onderwijs, wonen en leefomgeving.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Vanuit deze samenhang werken aan meer gezonde en gelukkige inwoners: Achterhoek Gezond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3200" dirty="0"/>
          </a:p>
          <a:p>
            <a:endParaRPr lang="nl-NL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48B9ACC-233C-45C9-970F-9755B5448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75" y="1455604"/>
            <a:ext cx="1314450" cy="13144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31705A6-47D0-48A5-9CF7-7EA3426946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25" y="1455604"/>
            <a:ext cx="13144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BE0EA04-D06B-4834-A1A5-013E4A4F00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75" y="1455604"/>
            <a:ext cx="1314450" cy="131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99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88AA-ACF2-3A48-BA54-A7891AF5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9" y="901320"/>
            <a:ext cx="10515600" cy="1063006"/>
          </a:xfrm>
        </p:spPr>
        <p:txBody>
          <a:bodyPr>
            <a:normAutofit/>
          </a:bodyPr>
          <a:lstStyle/>
          <a:p>
            <a:r>
              <a:rPr lang="nl-NL" b="1" dirty="0"/>
              <a:t>Opzet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99D0E75-AB07-4AE3-B3E1-143D4C8B93D3}"/>
              </a:ext>
            </a:extLst>
          </p:cNvPr>
          <p:cNvSpPr txBox="1"/>
          <p:nvPr/>
        </p:nvSpPr>
        <p:spPr>
          <a:xfrm>
            <a:off x="753979" y="1781237"/>
            <a:ext cx="96409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200" dirty="0"/>
              <a:t>Samenwerking en Evaluatie(S. Veneman)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200" dirty="0">
                <a:ea typeface="Times New Roman" panose="02020603050405020304" pitchFamily="18" charset="0"/>
                <a:cs typeface="Calibri" panose="020F0502020204030204" pitchFamily="34" charset="0"/>
              </a:rPr>
              <a:t>Visie 2030 (S. Veneman)</a:t>
            </a:r>
            <a:endParaRPr lang="nl-NL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SW&amp;I en O&amp;A (M. Koster)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M&amp;B en W&amp;V (T. Kok)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CE&amp;E (H. Tappel)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Gezondste Regio door </a:t>
            </a:r>
            <a:r>
              <a:rPr lang="nl-NL" sz="3200" dirty="0">
                <a:ea typeface="Times New Roman" panose="02020603050405020304" pitchFamily="18" charset="0"/>
                <a:cs typeface="Calibri" panose="020F0502020204030204" pitchFamily="34" charset="0"/>
              </a:rPr>
              <a:t>(R. Wilke)</a:t>
            </a:r>
            <a:endParaRPr lang="nl-NL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6003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8523453-F119-4148-84AE-D9F10F007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7" y="-65717"/>
            <a:ext cx="10589949" cy="692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2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88AA-ACF2-3A48-BA54-A7891AF5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000"/>
            <a:ext cx="10515600" cy="1063006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Conclusies evaluatie</a:t>
            </a:r>
            <a:br>
              <a:rPr lang="nl-NL" b="1" dirty="0"/>
            </a:br>
            <a:r>
              <a:rPr lang="nl-NL" sz="2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voortbouwen op een goede basis</a:t>
            </a:r>
            <a:endParaRPr lang="nl-NL" sz="2800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B117149-C2D3-4497-BF59-F313B25BF2AB}"/>
              </a:ext>
            </a:extLst>
          </p:cNvPr>
          <p:cNvSpPr txBox="1"/>
          <p:nvPr/>
        </p:nvSpPr>
        <p:spPr>
          <a:xfrm>
            <a:off x="1106905" y="2195213"/>
            <a:ext cx="89514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800" dirty="0"/>
              <a:t>Brede waardering voor de samenwerking en meerwaarde voor de Achterhoek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800" dirty="0"/>
              <a:t>Meer betrokkenheid en goede samenwerkingscultuur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800" dirty="0"/>
              <a:t>Doelen worden onderschreven, veel uitvoeringskracht en cofinanciering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800" dirty="0"/>
              <a:t>Waardering van Rijk en provincie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800" dirty="0"/>
              <a:t>Praktische aanbevelingen gericht op versterken inrichting, geen principiële zaken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800" dirty="0"/>
              <a:t>Board heeft 17 actiepunten opgepakt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https://we.tl/t-8xS9AEMntv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NL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36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44D544A-75DF-4ED0-B672-BFB0689C11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014070"/>
            <a:ext cx="1685925" cy="168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99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88AA-ACF2-3A48-BA54-A7891AF5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194"/>
            <a:ext cx="10515600" cy="1063006"/>
          </a:xfrm>
        </p:spPr>
        <p:txBody>
          <a:bodyPr>
            <a:normAutofit/>
          </a:bodyPr>
          <a:lstStyle/>
          <a:p>
            <a:r>
              <a:rPr lang="nl-NL" b="1" dirty="0"/>
              <a:t>Actualisatie Visie 2030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99D0E75-AB07-4AE3-B3E1-143D4C8B93D3}"/>
              </a:ext>
            </a:extLst>
          </p:cNvPr>
          <p:cNvSpPr txBox="1"/>
          <p:nvPr/>
        </p:nvSpPr>
        <p:spPr>
          <a:xfrm>
            <a:off x="838200" y="1511236"/>
            <a:ext cx="10515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Aanleiding;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De wereld is veranderd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Nieuwe inzichten en cijfers (Achterhoek Monitor)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Aanscherpen doelen en indicatoren</a:t>
            </a:r>
          </a:p>
          <a:p>
            <a:endParaRPr lang="nl-NL" sz="3600" dirty="0"/>
          </a:p>
          <a:p>
            <a:r>
              <a:rPr lang="nl-NL" sz="3600" dirty="0"/>
              <a:t>Nieuwe ontwikkelingen;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Achterhoek SDG-regio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nl-NL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/>
              <a:t>Opgaven Landelijk Gebied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D3F12CE-7CE6-4198-9F21-63C93DB040B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78" y="4689539"/>
            <a:ext cx="13144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761D6C1-7F8F-44F6-91B2-4DF72F1EA8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128" y="4689539"/>
            <a:ext cx="13144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6E4DF64-433E-40C7-8752-0338FED9FCE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578" y="4689539"/>
            <a:ext cx="13144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82D89D9-BF0B-4F9F-84E8-D5643BC6059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028" y="4689539"/>
            <a:ext cx="1304925" cy="130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84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88AA-ACF2-3A48-BA54-A7891AF5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8125"/>
            <a:ext cx="10515600" cy="1480932"/>
          </a:xfrm>
        </p:spPr>
        <p:txBody>
          <a:bodyPr>
            <a:noAutofit/>
          </a:bodyPr>
          <a:lstStyle/>
          <a:p>
            <a:r>
              <a:rPr lang="nl-NL" b="1" dirty="0"/>
              <a:t>Smart Werken &amp; Innovatie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1C18112-2125-4C78-8A67-278E54AA96E2}"/>
              </a:ext>
            </a:extLst>
          </p:cNvPr>
          <p:cNvSpPr txBox="1"/>
          <p:nvPr/>
        </p:nvSpPr>
        <p:spPr>
          <a:xfrm>
            <a:off x="639417" y="3429000"/>
            <a:ext cx="1091316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Belangrijkste Opgaven: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Verhogen arbeidsproductiviteit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Technologisch én sociaal innoveren</a:t>
            </a:r>
          </a:p>
          <a:p>
            <a:endParaRPr lang="nl-NL" sz="36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3200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413A35-FE81-4EF8-B80A-0D52EA78E3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" y="2013296"/>
            <a:ext cx="1304926" cy="13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0E06E14-5499-4C9C-B913-C6A097E2C7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013296"/>
            <a:ext cx="13144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76CE501-59EA-4F41-9E6A-F338D9C6314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013296"/>
            <a:ext cx="1304925" cy="130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65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88AA-ACF2-3A48-BA54-A7891AF5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0765"/>
            <a:ext cx="10515600" cy="1063006"/>
          </a:xfrm>
        </p:spPr>
        <p:txBody>
          <a:bodyPr>
            <a:noAutofit/>
          </a:bodyPr>
          <a:lstStyle/>
          <a:p>
            <a:r>
              <a:rPr lang="nl-NL" b="1" dirty="0"/>
              <a:t>Smart Werken &amp; Innovatie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1C18112-2125-4C78-8A67-278E54AA96E2}"/>
              </a:ext>
            </a:extLst>
          </p:cNvPr>
          <p:cNvSpPr txBox="1"/>
          <p:nvPr/>
        </p:nvSpPr>
        <p:spPr>
          <a:xfrm>
            <a:off x="639417" y="3226237"/>
            <a:ext cx="1091316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Aanscherping in nieuwe visie 2030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De Achterhoekse innovatiekracht inzetten voor maatschappelijk uitdagingen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Cross overs tussen sectoren tot stand laten komen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Verder vergroten netwerk buiten de regio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3200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53EB84-853E-4B56-AD4C-3FC7987E26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21" y="1787537"/>
            <a:ext cx="13144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AFC8957-BFE3-4634-96DD-D658212DEC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145" y="1787537"/>
            <a:ext cx="13144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CE7141B-560B-4E63-A53F-9665D47965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95" y="1792299"/>
            <a:ext cx="1304925" cy="130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01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88AA-ACF2-3A48-BA54-A7891AF5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0" y="730765"/>
            <a:ext cx="10515600" cy="1063006"/>
          </a:xfrm>
        </p:spPr>
        <p:txBody>
          <a:bodyPr>
            <a:noAutofit/>
          </a:bodyPr>
          <a:lstStyle/>
          <a:p>
            <a:r>
              <a:rPr lang="nl-NL" b="1" dirty="0"/>
              <a:t>Onderwijs en Arbeidsmarkt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1C18112-2125-4C78-8A67-278E54AA96E2}"/>
              </a:ext>
            </a:extLst>
          </p:cNvPr>
          <p:cNvSpPr txBox="1"/>
          <p:nvPr/>
        </p:nvSpPr>
        <p:spPr>
          <a:xfrm>
            <a:off x="596348" y="3260035"/>
            <a:ext cx="1091316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r>
              <a:rPr lang="nl-NL" sz="3600" dirty="0"/>
              <a:t>Belangrijkste Opgaven: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Terugdringen tekort aan arbeidskrachten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Verkleinen mismatch onderwijs en arbeidsmarkt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Inclusieve arbeidsmarkt</a:t>
            </a:r>
          </a:p>
          <a:p>
            <a:endParaRPr lang="nl-NL" sz="36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3200" dirty="0"/>
          </a:p>
          <a:p>
            <a:endParaRPr lang="nl-NL" dirty="0"/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8986B53-470E-4F74-B995-B0921924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37" y="2082006"/>
            <a:ext cx="1314451" cy="131445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34DF5B3-094F-45CE-BD44-EBA691CCE1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88" y="2082006"/>
            <a:ext cx="13144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CD468D5-5337-4008-BAEF-90B6E0F02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641" y="2082006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5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388AA-ACF2-3A48-BA54-A7891AF5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0" y="730765"/>
            <a:ext cx="10515600" cy="1063006"/>
          </a:xfrm>
        </p:spPr>
        <p:txBody>
          <a:bodyPr>
            <a:noAutofit/>
          </a:bodyPr>
          <a:lstStyle/>
          <a:p>
            <a:r>
              <a:rPr lang="nl-NL" b="1" dirty="0"/>
              <a:t>Onderwijs en Arbeidsmarkt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1C18112-2125-4C78-8A67-278E54AA96E2}"/>
              </a:ext>
            </a:extLst>
          </p:cNvPr>
          <p:cNvSpPr txBox="1"/>
          <p:nvPr/>
        </p:nvSpPr>
        <p:spPr>
          <a:xfrm>
            <a:off x="596347" y="3159522"/>
            <a:ext cx="1091316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Aanscherping in nieuwe visie 2030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Tekorten 1.500-2.000 per jaar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Binden en boeien door inzet op Leven Lang Ontwikkelen en Duurzame inzetbaarheid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600" dirty="0"/>
              <a:t>Inzet op onbenut arbeidspotentieel en digitalisering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dirty="0">
                <a:hlinkClick r:id="rId2"/>
              </a:rPr>
              <a:t>Filmpje Week van de Techniek </a:t>
            </a:r>
            <a:r>
              <a:rPr lang="nl-NL" sz="3200">
                <a:hlinkClick r:id="rId2"/>
              </a:rPr>
              <a:t>Omroep Gelderland</a:t>
            </a:r>
            <a:endParaRPr lang="nl-NL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3200" dirty="0"/>
          </a:p>
          <a:p>
            <a:endParaRPr lang="nl-NL" dirty="0"/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0A5E21E-C998-40F8-BA7E-4D408CFE6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37" y="1605597"/>
            <a:ext cx="1314451" cy="131445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491F247-E5E7-49C5-9692-D4FBA1B7FA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89" y="1605598"/>
            <a:ext cx="13144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6347C34-87A6-494F-A973-704D983EF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939" y="1605598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705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591</Words>
  <Application>Microsoft Office PowerPoint</Application>
  <PresentationFormat>Breedbeeld</PresentationFormat>
  <Paragraphs>105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Kantoorthema</vt:lpstr>
      <vt:lpstr>PowerPoint-presentatie</vt:lpstr>
      <vt:lpstr>Opzet</vt:lpstr>
      <vt:lpstr>PowerPoint-presentatie</vt:lpstr>
      <vt:lpstr>Conclusies evaluatie voortbouwen op een goede basis</vt:lpstr>
      <vt:lpstr>Actualisatie Visie 2030</vt:lpstr>
      <vt:lpstr>Smart Werken &amp; Innovatie </vt:lpstr>
      <vt:lpstr>Smart Werken &amp; Innovatie </vt:lpstr>
      <vt:lpstr>Onderwijs en Arbeidsmarkt</vt:lpstr>
      <vt:lpstr>Onderwijs en Arbeidsmarkt</vt:lpstr>
      <vt:lpstr>Mobiliteit &amp; Bereikbaarheid </vt:lpstr>
      <vt:lpstr>Mobiliteit &amp; Bereikbaarheid </vt:lpstr>
      <vt:lpstr> Wonen &amp; Vastgoed</vt:lpstr>
      <vt:lpstr> Wonen &amp; Vastgoed</vt:lpstr>
      <vt:lpstr>Circulaire Economie &amp; Energietransitie</vt:lpstr>
      <vt:lpstr>Circulaire Economie &amp; Energietransitie</vt:lpstr>
      <vt:lpstr>Gezondste Regio</vt:lpstr>
      <vt:lpstr>Gezondste Regio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Frans Hesselink</dc:creator>
  <cp:lastModifiedBy>Stortelder, Wilma</cp:lastModifiedBy>
  <cp:revision>119</cp:revision>
  <dcterms:created xsi:type="dcterms:W3CDTF">2019-05-12T16:40:24Z</dcterms:created>
  <dcterms:modified xsi:type="dcterms:W3CDTF">2022-05-23T06:33:47Z</dcterms:modified>
</cp:coreProperties>
</file>