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0"/>
  </p:notesMasterIdLst>
  <p:sldIdLst>
    <p:sldId id="287" r:id="rId2"/>
    <p:sldId id="281" r:id="rId3"/>
    <p:sldId id="282" r:id="rId4"/>
    <p:sldId id="286" r:id="rId5"/>
    <p:sldId id="294" r:id="rId6"/>
    <p:sldId id="295" r:id="rId7"/>
    <p:sldId id="296" r:id="rId8"/>
    <p:sldId id="297" r:id="rId9"/>
    <p:sldId id="300" r:id="rId10"/>
    <p:sldId id="298" r:id="rId11"/>
    <p:sldId id="299" r:id="rId12"/>
    <p:sldId id="307" r:id="rId13"/>
    <p:sldId id="308" r:id="rId14"/>
    <p:sldId id="309" r:id="rId15"/>
    <p:sldId id="263" r:id="rId16"/>
    <p:sldId id="302" r:id="rId17"/>
    <p:sldId id="274" r:id="rId18"/>
    <p:sldId id="29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Lora" pitchFamily="2"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2"/>
    <a:srgbClr val="CFC79E"/>
    <a:srgbClr val="C40050"/>
    <a:srgbClr val="8CB63C"/>
    <a:srgbClr val="3858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2BC27-7BF1-43CD-A25F-879FE0E0D9DC}" v="20" dt="2024-03-25T10:39:43.549"/>
  </p1510:revLst>
</p1510:revInfo>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05" autoAdjust="0"/>
  </p:normalViewPr>
  <p:slideViewPr>
    <p:cSldViewPr snapToGrid="0">
      <p:cViewPr varScale="1">
        <p:scale>
          <a:sx n="66" d="100"/>
          <a:sy n="66" d="100"/>
        </p:scale>
        <p:origin x="12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nl-NL"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EEBECCBB-37EA-A0B3-78D0-F64AA5BACE75}"/>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F2536EBC-DD00-FD19-3B53-53CDD38F0F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E02ED172-CE8C-C8BF-C0D2-09BCCBAACA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Uitvraag per hand opsteken. Maximaal 1 hand per raadslid</a:t>
            </a:r>
          </a:p>
          <a:p>
            <a:pPr marL="0" lvl="0" indent="0" algn="l" rtl="0">
              <a:spcBef>
                <a:spcPts val="0"/>
              </a:spcBef>
              <a:spcAft>
                <a:spcPts val="0"/>
              </a:spcAft>
              <a:buNone/>
            </a:pPr>
            <a:endParaRPr lang="nl-NL" dirty="0"/>
          </a:p>
          <a:p>
            <a:pPr marL="0" lvl="0" indent="0" algn="l" rtl="0">
              <a:spcBef>
                <a:spcPts val="0"/>
              </a:spcBef>
              <a:spcAft>
                <a:spcPts val="0"/>
              </a:spcAft>
              <a:buNone/>
            </a:pPr>
            <a:r>
              <a:rPr lang="nl-NL" sz="1800" dirty="0">
                <a:effectLst/>
                <a:latin typeface="Calibri" panose="020F0502020204030204" pitchFamily="34" charset="0"/>
                <a:ea typeface="Calibri" panose="020F0502020204030204" pitchFamily="34" charset="0"/>
              </a:rPr>
              <a:t>Kern van de boodschap moet zijn dat de zorg onder druk staat en we de gezondheid van inwoners willen stimuleren. Daarvoor gaan we domeinoverstijgend (zorg, welzijn, gemeenten en verzekeraar), i.s.m. inwoners en professionals aan de slag. Goed om de betrokkenheid van inwoners te belichten. Doel is dat de zorg voor wie dat nodig heeft beschikbaar/toegankelijk blijft, inwoners een betere gezondheid hebben en professionals fijn kunnen werken.</a:t>
            </a:r>
            <a:endParaRPr dirty="0"/>
          </a:p>
        </p:txBody>
      </p:sp>
    </p:spTree>
    <p:extLst>
      <p:ext uri="{BB962C8B-B14F-4D97-AF65-F5344CB8AC3E}">
        <p14:creationId xmlns:p14="http://schemas.microsoft.com/office/powerpoint/2010/main" val="307541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8709A5E7-C47F-8517-AA45-11F870A96541}"/>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472699E9-8AFB-1BC5-EC43-73D915CEBA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71BBCEAA-691D-CE9D-AA9A-D0F338980D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438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564631D0-6BE8-7017-29C2-82591C59C7CD}"/>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9CB78580-0EE8-C8E3-B8D8-F3B6E57892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B6C85F36-53A0-C48F-27C4-0ED3C9DC68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853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9687DCC2-E985-3DA8-57AB-36785AE87207}"/>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584B1F97-8BE7-AF0B-B119-9C0EEBCF70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10290418-4C28-13D8-47E3-65FBF157B7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027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183ACDA3-F90C-2790-3AA6-502EC310E430}"/>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121DFDCA-7690-1E84-7754-E73B893531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D1727ADE-FC9B-3F4A-AB9F-3F6438E9CF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797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bd96ef3a7d_0_23: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bd96ef3a7d_0_23:notes"/>
          <p:cNvSpPr txBox="1">
            <a:spLocks noGrp="1"/>
          </p:cNvSpPr>
          <p:nvPr>
            <p:ph type="body" idx="1"/>
          </p:nvPr>
        </p:nvSpPr>
        <p:spPr>
          <a:xfrm>
            <a:off x="914400" y="2474913"/>
            <a:ext cx="7315200" cy="20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2bd96ef3a7d_0_23:notes"/>
          <p:cNvSpPr txBox="1">
            <a:spLocks noGrp="1"/>
          </p:cNvSpPr>
          <p:nvPr>
            <p:ph type="sldNum" idx="12"/>
          </p:nvPr>
        </p:nvSpPr>
        <p:spPr>
          <a:xfrm>
            <a:off x="5180013" y="4886325"/>
            <a:ext cx="3962400" cy="25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5C84D48E-591A-3C8E-16A0-AA56F434C48A}"/>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D2C91C2F-645F-859F-F63C-82CA1AD4D3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A4E21911-6FD4-6D4B-2287-FDD44C8796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85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6F83A77B-CFF7-46BB-5B82-3887C875C331}"/>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E86982AA-39D0-025F-D32C-7AC0358F57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4B52E8FC-D7D9-EE7A-56AB-47B9216E4A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249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nl-NL"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993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nl-NL"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3314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822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A0CDD487-A07D-182E-9069-89EE358B1C4E}"/>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CCF69339-7F1E-8899-5B92-5949E3B806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E3A259B1-FAB5-F883-7486-85F4EFBE1C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26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9C1B8D67-97BE-FEC2-3B10-53851C405B12}"/>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F22EEAA3-0999-89D1-B503-0F22DCDA20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4B8C63CF-302C-CFFC-43D0-CE5B545DF9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055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D9160E17-956D-451E-8A9F-4C1A729D11F5}"/>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F73D8AE8-BB1E-F4E1-5DA7-22D29E6D24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D87B6533-1C0A-5B16-51C6-EE3991343A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17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A78BEA19-51C4-FC57-E483-BB387D5DC456}"/>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F932CBA1-2724-DE5A-AC9A-D9D078699E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EF1C7F10-8EEE-D262-F385-6C187C4FDB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Het Regioplan is te beschouwen als een gezamenlijke uitvoeringsagenda horend bij de Regiovisie de Gezondste Regio. Het Regioplan geeft als gezamenlijk programma een impuls aan de bestaande regionale samenwerking en de ambities en doelstellingen verwoord in de Regiovisie ‘Samen langer gelukkig en gezond leven in de Achterhoek’ van de Thematafel de Gezondste Regio (uit 2020) en daarmee ook aan de Achterhoek Visie 2030.</a:t>
            </a:r>
            <a:endParaRPr lang="nl-NL"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2399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385FD8A5-2FFC-186E-2F15-CB0C130A69F6}"/>
            </a:ext>
          </a:extLst>
        </p:cNvPr>
        <p:cNvGrpSpPr/>
        <p:nvPr/>
      </p:nvGrpSpPr>
      <p:grpSpPr>
        <a:xfrm>
          <a:off x="0" y="0"/>
          <a:ext cx="0" cy="0"/>
          <a:chOff x="0" y="0"/>
          <a:chExt cx="0" cy="0"/>
        </a:xfrm>
      </p:grpSpPr>
      <p:sp>
        <p:nvSpPr>
          <p:cNvPr id="97" name="Google Shape;97;g35f391192_04:notes">
            <a:extLst>
              <a:ext uri="{FF2B5EF4-FFF2-40B4-BE49-F238E27FC236}">
                <a16:creationId xmlns:a16="http://schemas.microsoft.com/office/drawing/2014/main" id="{BEF76734-CD78-D44C-5AEF-C4C53B21FB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a:extLst>
              <a:ext uri="{FF2B5EF4-FFF2-40B4-BE49-F238E27FC236}">
                <a16:creationId xmlns:a16="http://schemas.microsoft.com/office/drawing/2014/main" id="{E8A6289F-1EEC-EA86-CE88-D129AEA5BB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219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463397" y="175336"/>
            <a:ext cx="7101205" cy="23304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3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463397" y="875817"/>
            <a:ext cx="3712210" cy="290639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05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21"/>
          <p:cNvSpPr txBox="1">
            <a:spLocks noGrp="1"/>
          </p:cNvSpPr>
          <p:nvPr>
            <p:ph type="body" idx="2"/>
          </p:nvPr>
        </p:nvSpPr>
        <p:spPr>
          <a:xfrm>
            <a:off x="4708652" y="916939"/>
            <a:ext cx="3713479" cy="343407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9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28;p2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21"/>
          <p:cNvSpPr txBox="1">
            <a:spLocks noGrp="1"/>
          </p:cNvSpPr>
          <p:nvPr>
            <p:ph type="sldNum" idx="12"/>
          </p:nvPr>
        </p:nvSpPr>
        <p:spPr>
          <a:xfrm>
            <a:off x="8211946" y="4810516"/>
            <a:ext cx="321056" cy="228691"/>
          </a:xfrm>
          <a:prstGeom prst="rect">
            <a:avLst/>
          </a:prstGeom>
          <a:noFill/>
          <a:ln>
            <a:noFill/>
          </a:ln>
        </p:spPr>
        <p:txBody>
          <a:bodyPr spcFirstLastPara="1" wrap="square" lIns="0" tIns="0" rIns="0" bIns="0" anchor="t" anchorCtr="0">
            <a:spAutoFit/>
          </a:bodyPr>
          <a:lstStyle>
            <a:lvl1pPr marL="145415" lvl="0" indent="0">
              <a:lnSpc>
                <a:spcPct val="100000"/>
              </a:lnSpc>
              <a:spcBef>
                <a:spcPts val="0"/>
              </a:spcBef>
              <a:buNone/>
              <a:defRPr sz="800" b="0" i="0">
                <a:solidFill>
                  <a:srgbClr val="002F5B"/>
                </a:solidFill>
                <a:latin typeface="Verdana"/>
                <a:ea typeface="Verdana"/>
                <a:cs typeface="Verdana"/>
                <a:sym typeface="Verdana"/>
              </a:defRPr>
            </a:lvl1pPr>
            <a:lvl2pPr marL="145415" lvl="1" indent="0">
              <a:lnSpc>
                <a:spcPct val="100000"/>
              </a:lnSpc>
              <a:spcBef>
                <a:spcPts val="0"/>
              </a:spcBef>
              <a:buNone/>
              <a:defRPr sz="800" b="0" i="0">
                <a:solidFill>
                  <a:srgbClr val="002F5B"/>
                </a:solidFill>
                <a:latin typeface="Verdana"/>
                <a:ea typeface="Verdana"/>
                <a:cs typeface="Verdana"/>
                <a:sym typeface="Verdana"/>
              </a:defRPr>
            </a:lvl2pPr>
            <a:lvl3pPr marL="145415" lvl="2" indent="0">
              <a:lnSpc>
                <a:spcPct val="100000"/>
              </a:lnSpc>
              <a:spcBef>
                <a:spcPts val="0"/>
              </a:spcBef>
              <a:buNone/>
              <a:defRPr sz="800" b="0" i="0">
                <a:solidFill>
                  <a:srgbClr val="002F5B"/>
                </a:solidFill>
                <a:latin typeface="Verdana"/>
                <a:ea typeface="Verdana"/>
                <a:cs typeface="Verdana"/>
                <a:sym typeface="Verdana"/>
              </a:defRPr>
            </a:lvl3pPr>
            <a:lvl4pPr marL="145415" lvl="3" indent="0">
              <a:lnSpc>
                <a:spcPct val="100000"/>
              </a:lnSpc>
              <a:spcBef>
                <a:spcPts val="0"/>
              </a:spcBef>
              <a:buNone/>
              <a:defRPr sz="800" b="0" i="0">
                <a:solidFill>
                  <a:srgbClr val="002F5B"/>
                </a:solidFill>
                <a:latin typeface="Verdana"/>
                <a:ea typeface="Verdana"/>
                <a:cs typeface="Verdana"/>
                <a:sym typeface="Verdana"/>
              </a:defRPr>
            </a:lvl4pPr>
            <a:lvl5pPr marL="145415" lvl="4" indent="0">
              <a:lnSpc>
                <a:spcPct val="100000"/>
              </a:lnSpc>
              <a:spcBef>
                <a:spcPts val="0"/>
              </a:spcBef>
              <a:buNone/>
              <a:defRPr sz="800" b="0" i="0">
                <a:solidFill>
                  <a:srgbClr val="002F5B"/>
                </a:solidFill>
                <a:latin typeface="Verdana"/>
                <a:ea typeface="Verdana"/>
                <a:cs typeface="Verdana"/>
                <a:sym typeface="Verdana"/>
              </a:defRPr>
            </a:lvl5pPr>
            <a:lvl6pPr marL="145415" lvl="5" indent="0">
              <a:lnSpc>
                <a:spcPct val="100000"/>
              </a:lnSpc>
              <a:spcBef>
                <a:spcPts val="0"/>
              </a:spcBef>
              <a:buNone/>
              <a:defRPr sz="800" b="0" i="0">
                <a:solidFill>
                  <a:srgbClr val="002F5B"/>
                </a:solidFill>
                <a:latin typeface="Verdana"/>
                <a:ea typeface="Verdana"/>
                <a:cs typeface="Verdana"/>
                <a:sym typeface="Verdana"/>
              </a:defRPr>
            </a:lvl6pPr>
            <a:lvl7pPr marL="145415" lvl="6" indent="0">
              <a:lnSpc>
                <a:spcPct val="100000"/>
              </a:lnSpc>
              <a:spcBef>
                <a:spcPts val="0"/>
              </a:spcBef>
              <a:buNone/>
              <a:defRPr sz="800" b="0" i="0">
                <a:solidFill>
                  <a:srgbClr val="002F5B"/>
                </a:solidFill>
                <a:latin typeface="Verdana"/>
                <a:ea typeface="Verdana"/>
                <a:cs typeface="Verdana"/>
                <a:sym typeface="Verdana"/>
              </a:defRPr>
            </a:lvl7pPr>
            <a:lvl8pPr marL="145415" lvl="7" indent="0">
              <a:lnSpc>
                <a:spcPct val="100000"/>
              </a:lnSpc>
              <a:spcBef>
                <a:spcPts val="0"/>
              </a:spcBef>
              <a:buNone/>
              <a:defRPr sz="800" b="0" i="0">
                <a:solidFill>
                  <a:srgbClr val="002F5B"/>
                </a:solidFill>
                <a:latin typeface="Verdana"/>
                <a:ea typeface="Verdana"/>
                <a:cs typeface="Verdana"/>
                <a:sym typeface="Verdana"/>
              </a:defRPr>
            </a:lvl8pPr>
            <a:lvl9pPr marL="145415" lvl="8" indent="0">
              <a:lnSpc>
                <a:spcPct val="100000"/>
              </a:lnSpc>
              <a:spcBef>
                <a:spcPts val="0"/>
              </a:spcBef>
              <a:buNone/>
              <a:defRPr sz="800" b="0" i="0">
                <a:solidFill>
                  <a:srgbClr val="002F5B"/>
                </a:solidFill>
                <a:latin typeface="Verdana"/>
                <a:ea typeface="Verdana"/>
                <a:cs typeface="Verdana"/>
                <a:sym typeface="Verdana"/>
              </a:defRPr>
            </a:lvl9pPr>
          </a:lstStyle>
          <a:p>
            <a:pPr marL="145415" lvl="0" indent="0" algn="l" rtl="0">
              <a:spcBef>
                <a:spcPts val="0"/>
              </a:spcBef>
              <a:spcAft>
                <a:spcPts val="0"/>
              </a:spcAft>
              <a:buNone/>
            </a:pPr>
            <a:fld id="{00000000-1234-1234-1234-123412341234}" type="slidenum">
              <a:rPr lang="nl-NL"/>
              <a:t>‹nr.›</a:t>
            </a:fld>
            <a:endParaRPr dirty="0">
              <a:solidFill>
                <a:schemeClr val="dk1"/>
              </a:solidFill>
            </a:endParaRPr>
          </a:p>
        </p:txBody>
      </p:sp>
    </p:spTree>
    <p:extLst>
      <p:ext uri="{BB962C8B-B14F-4D97-AF65-F5344CB8AC3E}">
        <p14:creationId xmlns:p14="http://schemas.microsoft.com/office/powerpoint/2010/main" val="3146687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‹nr.›</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fjLgd_QLF4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dejuistezorgopdejuisteplek.nl/.uc/fbe10e8b80102151fb6009975a6025359de9b7776302200/Basisbeeld%20subregio%20Achterhoek%202023.pdf" TargetMode="External"/><Relationship Id="rId3" Type="http://schemas.openxmlformats.org/officeDocument/2006/relationships/image" Target="../media/image2.png"/><Relationship Id="rId7" Type="http://schemas.openxmlformats.org/officeDocument/2006/relationships/hyperlink" Target="https://www.rijksoverheid.nl/documenten/rapporten/2022/09/16/integraal-zorgakkoord-samen-werken-aan-gezonde-z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8rhk.nl/wp-content/uploads/2024/01/8RHK-Uitvoeringsplan-2024.pdf" TargetMode="External"/><Relationship Id="rId5" Type="http://schemas.openxmlformats.org/officeDocument/2006/relationships/hyperlink" Target="https://8rhk.nl/wp-content/uploads/2022/01/8rhk-visie-gezondste-regio-26-juni_.pdf" TargetMode="External"/><Relationship Id="rId4" Type="http://schemas.openxmlformats.org/officeDocument/2006/relationships/hyperlink" Target="https://8rhk.nl/visie/" TargetMode="External"/><Relationship Id="rId9" Type="http://schemas.openxmlformats.org/officeDocument/2006/relationships/hyperlink" Target="https://8rhk.nl/project/regioplan-achterhoe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jLgd_QLF4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jLgd_QLF4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107596" y="1403765"/>
            <a:ext cx="705509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De Gezondste Regio – Regioplan Achterhoek</a:t>
            </a:r>
            <a:br>
              <a:rPr lang="en" sz="3200" dirty="0"/>
            </a:br>
            <a:br>
              <a:rPr lang="en" sz="1800" dirty="0"/>
            </a:br>
            <a:r>
              <a:rPr lang="en" sz="1600" dirty="0"/>
              <a:t>Toelichting Achterhoek Raad (informeel deel)</a:t>
            </a:r>
            <a:br>
              <a:rPr lang="en" sz="1600" dirty="0"/>
            </a:br>
            <a:r>
              <a:rPr lang="en" sz="1600" dirty="0"/>
              <a:t>25 maart 2024</a:t>
            </a:r>
            <a:endParaRPr dirty="0"/>
          </a:p>
        </p:txBody>
      </p:sp>
      <p:pic>
        <p:nvPicPr>
          <p:cNvPr id="3" name="Afbeelding 2">
            <a:hlinkClick r:id="rId3"/>
            <a:extLst>
              <a:ext uri="{FF2B5EF4-FFF2-40B4-BE49-F238E27FC236}">
                <a16:creationId xmlns:a16="http://schemas.microsoft.com/office/drawing/2014/main" id="{1E9D9B84-E4CF-4A2A-9E6A-1FCF6D9F0945}"/>
              </a:ext>
            </a:extLst>
          </p:cNvPr>
          <p:cNvPicPr>
            <a:picLocks noChangeAspect="1"/>
          </p:cNvPicPr>
          <p:nvPr/>
        </p:nvPicPr>
        <p:blipFill>
          <a:blip r:embed="rId4"/>
          <a:stretch>
            <a:fillRect/>
          </a:stretch>
        </p:blipFill>
        <p:spPr>
          <a:xfrm>
            <a:off x="557285" y="3171165"/>
            <a:ext cx="2684028" cy="10988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410C7AF8-DE6B-0641-374B-76439A30B8FE}"/>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554EC26C-009B-A500-DDBF-8DEAD7962C0B}"/>
              </a:ext>
            </a:extLst>
          </p:cNvPr>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a:extLst>
              <a:ext uri="{FF2B5EF4-FFF2-40B4-BE49-F238E27FC236}">
                <a16:creationId xmlns:a16="http://schemas.microsoft.com/office/drawing/2014/main" id="{C0259189-D255-31D1-2DA3-34E0576C89CC}"/>
              </a:ext>
            </a:extLst>
          </p:cNvPr>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33ADF4A1-AC75-6231-A687-93C2582D5BA8}"/>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dirty="0"/>
          </a:p>
        </p:txBody>
      </p:sp>
      <p:sp>
        <p:nvSpPr>
          <p:cNvPr id="10" name="Tekstvak 9">
            <a:extLst>
              <a:ext uri="{FF2B5EF4-FFF2-40B4-BE49-F238E27FC236}">
                <a16:creationId xmlns:a16="http://schemas.microsoft.com/office/drawing/2014/main" id="{BFD64CFD-3EFF-47F2-4451-72D5B4B792B8}"/>
              </a:ext>
            </a:extLst>
          </p:cNvPr>
          <p:cNvSpPr txBox="1"/>
          <p:nvPr/>
        </p:nvSpPr>
        <p:spPr>
          <a:xfrm>
            <a:off x="381000" y="1740693"/>
            <a:ext cx="8625839" cy="800219"/>
          </a:xfrm>
          <a:prstGeom prst="rect">
            <a:avLst/>
          </a:prstGeom>
          <a:noFill/>
        </p:spPr>
        <p:txBody>
          <a:bodyPr wrap="square">
            <a:spAutoFit/>
          </a:bodyPr>
          <a:lstStyle/>
          <a:p>
            <a:endParaRPr lang="nl-NL" sz="1600" i="1" dirty="0">
              <a:latin typeface="+mn-lt"/>
            </a:endParaRPr>
          </a:p>
          <a:p>
            <a:pPr lvl="4"/>
            <a:r>
              <a:rPr lang="nl-NL" sz="1600" i="1" dirty="0">
                <a:latin typeface="+mn-lt"/>
              </a:rPr>
              <a:t>4. Thema’s</a:t>
            </a:r>
            <a:endParaRPr lang="nl-NL" sz="1600" dirty="0">
              <a:latin typeface="Lora" pitchFamily="2" charset="0"/>
            </a:endParaRPr>
          </a:p>
          <a:p>
            <a:endParaRPr lang="nl-NL" dirty="0">
              <a:latin typeface="+mn-lt"/>
            </a:endParaRPr>
          </a:p>
        </p:txBody>
      </p:sp>
      <p:sp>
        <p:nvSpPr>
          <p:cNvPr id="3" name="Tekstvak 2">
            <a:extLst>
              <a:ext uri="{FF2B5EF4-FFF2-40B4-BE49-F238E27FC236}">
                <a16:creationId xmlns:a16="http://schemas.microsoft.com/office/drawing/2014/main" id="{9068C5C7-AD0A-6589-F209-6F4330CC6205}"/>
              </a:ext>
            </a:extLst>
          </p:cNvPr>
          <p:cNvSpPr txBox="1"/>
          <p:nvPr/>
        </p:nvSpPr>
        <p:spPr>
          <a:xfrm>
            <a:off x="432390" y="2452577"/>
            <a:ext cx="1685610" cy="738664"/>
          </a:xfrm>
          <a:prstGeom prst="rect">
            <a:avLst/>
          </a:prstGeom>
          <a:solidFill>
            <a:srgbClr val="009992"/>
          </a:solidFill>
        </p:spPr>
        <p:txBody>
          <a:bodyPr wrap="square" rtlCol="0">
            <a:spAutoFit/>
          </a:bodyPr>
          <a:lstStyle/>
          <a:p>
            <a:r>
              <a:rPr lang="nl-NL" dirty="0">
                <a:solidFill>
                  <a:schemeClr val="bg1"/>
                </a:solidFill>
              </a:rPr>
              <a:t>Thema 1: </a:t>
            </a:r>
          </a:p>
          <a:p>
            <a:r>
              <a:rPr lang="nl-NL" dirty="0">
                <a:solidFill>
                  <a:schemeClr val="bg1"/>
                </a:solidFill>
              </a:rPr>
              <a:t>Gezond leven en preventie</a:t>
            </a:r>
          </a:p>
        </p:txBody>
      </p:sp>
      <p:sp>
        <p:nvSpPr>
          <p:cNvPr id="4" name="Tekstvak 3">
            <a:extLst>
              <a:ext uri="{FF2B5EF4-FFF2-40B4-BE49-F238E27FC236}">
                <a16:creationId xmlns:a16="http://schemas.microsoft.com/office/drawing/2014/main" id="{9438961D-AFC7-4677-3086-9532ED0D0467}"/>
              </a:ext>
            </a:extLst>
          </p:cNvPr>
          <p:cNvSpPr txBox="1"/>
          <p:nvPr/>
        </p:nvSpPr>
        <p:spPr>
          <a:xfrm>
            <a:off x="2418636" y="2452577"/>
            <a:ext cx="1761461" cy="738664"/>
          </a:xfrm>
          <a:prstGeom prst="rect">
            <a:avLst/>
          </a:prstGeom>
          <a:solidFill>
            <a:srgbClr val="009992"/>
          </a:solidFill>
        </p:spPr>
        <p:txBody>
          <a:bodyPr wrap="square" rtlCol="0">
            <a:spAutoFit/>
          </a:bodyPr>
          <a:lstStyle/>
          <a:p>
            <a:r>
              <a:rPr lang="nl-NL" dirty="0">
                <a:solidFill>
                  <a:schemeClr val="bg1"/>
                </a:solidFill>
              </a:rPr>
              <a:t>Thema 2: Veerkrachtig ouder worden</a:t>
            </a:r>
          </a:p>
        </p:txBody>
      </p:sp>
      <p:sp>
        <p:nvSpPr>
          <p:cNvPr id="5" name="Tekstvak 4">
            <a:extLst>
              <a:ext uri="{FF2B5EF4-FFF2-40B4-BE49-F238E27FC236}">
                <a16:creationId xmlns:a16="http://schemas.microsoft.com/office/drawing/2014/main" id="{FAF1BEE1-C37B-53CA-BE77-D83FCE364B15}"/>
              </a:ext>
            </a:extLst>
          </p:cNvPr>
          <p:cNvSpPr txBox="1"/>
          <p:nvPr/>
        </p:nvSpPr>
        <p:spPr>
          <a:xfrm>
            <a:off x="4480733" y="2459666"/>
            <a:ext cx="1971360" cy="523220"/>
          </a:xfrm>
          <a:prstGeom prst="rect">
            <a:avLst/>
          </a:prstGeom>
          <a:solidFill>
            <a:srgbClr val="009992"/>
          </a:solidFill>
        </p:spPr>
        <p:txBody>
          <a:bodyPr wrap="square" rtlCol="0">
            <a:spAutoFit/>
          </a:bodyPr>
          <a:lstStyle/>
          <a:p>
            <a:r>
              <a:rPr lang="nl-NL" dirty="0">
                <a:solidFill>
                  <a:schemeClr val="bg1"/>
                </a:solidFill>
              </a:rPr>
              <a:t>Thema 3: </a:t>
            </a:r>
          </a:p>
          <a:p>
            <a:r>
              <a:rPr lang="nl-NL" dirty="0">
                <a:solidFill>
                  <a:schemeClr val="bg1"/>
                </a:solidFill>
              </a:rPr>
              <a:t>Mentaal gezond</a:t>
            </a:r>
          </a:p>
        </p:txBody>
      </p:sp>
      <p:sp>
        <p:nvSpPr>
          <p:cNvPr id="6" name="Tekstvak 5">
            <a:extLst>
              <a:ext uri="{FF2B5EF4-FFF2-40B4-BE49-F238E27FC236}">
                <a16:creationId xmlns:a16="http://schemas.microsoft.com/office/drawing/2014/main" id="{EDB0B636-3C6C-F589-7C2E-B44496464B19}"/>
              </a:ext>
            </a:extLst>
          </p:cNvPr>
          <p:cNvSpPr txBox="1"/>
          <p:nvPr/>
        </p:nvSpPr>
        <p:spPr>
          <a:xfrm>
            <a:off x="6740250" y="2452577"/>
            <a:ext cx="1971360" cy="738664"/>
          </a:xfrm>
          <a:prstGeom prst="rect">
            <a:avLst/>
          </a:prstGeom>
          <a:solidFill>
            <a:srgbClr val="009992"/>
          </a:solidFill>
        </p:spPr>
        <p:txBody>
          <a:bodyPr wrap="square" rtlCol="0">
            <a:spAutoFit/>
          </a:bodyPr>
          <a:lstStyle/>
          <a:p>
            <a:r>
              <a:rPr lang="nl-NL" dirty="0">
                <a:solidFill>
                  <a:schemeClr val="bg1"/>
                </a:solidFill>
              </a:rPr>
              <a:t>Thema 4: </a:t>
            </a:r>
          </a:p>
          <a:p>
            <a:r>
              <a:rPr lang="nl-NL" dirty="0">
                <a:solidFill>
                  <a:schemeClr val="bg1"/>
                </a:solidFill>
              </a:rPr>
              <a:t>Prettig werken in zorg en welzijn</a:t>
            </a:r>
          </a:p>
        </p:txBody>
      </p:sp>
      <p:sp>
        <p:nvSpPr>
          <p:cNvPr id="7" name="Tekstvak 6">
            <a:extLst>
              <a:ext uri="{FF2B5EF4-FFF2-40B4-BE49-F238E27FC236}">
                <a16:creationId xmlns:a16="http://schemas.microsoft.com/office/drawing/2014/main" id="{0D5D3139-04CF-BFA4-FF9C-5D23D531808F}"/>
              </a:ext>
            </a:extLst>
          </p:cNvPr>
          <p:cNvSpPr txBox="1"/>
          <p:nvPr/>
        </p:nvSpPr>
        <p:spPr>
          <a:xfrm>
            <a:off x="381000" y="3301024"/>
            <a:ext cx="8625839" cy="707886"/>
          </a:xfrm>
          <a:prstGeom prst="rect">
            <a:avLst/>
          </a:prstGeom>
          <a:noFill/>
        </p:spPr>
        <p:txBody>
          <a:bodyPr wrap="square">
            <a:spAutoFit/>
          </a:bodyPr>
          <a:lstStyle/>
          <a:p>
            <a:endParaRPr lang="nl-NL" sz="1600" i="1" dirty="0">
              <a:latin typeface="+mn-lt"/>
            </a:endParaRPr>
          </a:p>
          <a:p>
            <a:pPr algn="ctr"/>
            <a:r>
              <a:rPr lang="nl-NL" sz="2400" dirty="0">
                <a:latin typeface="+mn-lt"/>
              </a:rPr>
              <a:t>Welke thema vindt u het belangrijkste voor de Achterhoek?</a:t>
            </a:r>
          </a:p>
        </p:txBody>
      </p:sp>
    </p:spTree>
    <p:extLst>
      <p:ext uri="{BB962C8B-B14F-4D97-AF65-F5344CB8AC3E}">
        <p14:creationId xmlns:p14="http://schemas.microsoft.com/office/powerpoint/2010/main" val="72395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2232C70-962F-4267-2CC7-D8EFA0119406}"/>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CEFB4E86-9FB9-0540-4335-4FD05715264B}"/>
              </a:ext>
            </a:extLst>
          </p:cNvPr>
          <p:cNvCxnSpPr/>
          <p:nvPr/>
        </p:nvCxnSpPr>
        <p:spPr>
          <a:xfrm>
            <a:off x="55992" y="677382"/>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E95B7D73-7765-A1E4-E792-76222E457C52}"/>
              </a:ext>
            </a:extLst>
          </p:cNvPr>
          <p:cNvPicPr preferRelativeResize="0">
            <a:picLocks noChangeAspect="1"/>
          </p:cNvPicPr>
          <p:nvPr/>
        </p:nvPicPr>
        <p:blipFill>
          <a:blip r:embed="rId3"/>
          <a:srcRect t="2218" b="2218"/>
          <a:stretch/>
        </p:blipFill>
        <p:spPr>
          <a:xfrm>
            <a:off x="793417" y="78618"/>
            <a:ext cx="461225" cy="497638"/>
          </a:xfrm>
          <a:prstGeom prst="ellipse">
            <a:avLst/>
          </a:prstGeom>
          <a:noFill/>
          <a:ln>
            <a:noFill/>
          </a:ln>
        </p:spPr>
      </p:pic>
      <p:sp>
        <p:nvSpPr>
          <p:cNvPr id="103" name="Google Shape;103;p14">
            <a:extLst>
              <a:ext uri="{FF2B5EF4-FFF2-40B4-BE49-F238E27FC236}">
                <a16:creationId xmlns:a16="http://schemas.microsoft.com/office/drawing/2014/main" id="{F6460635-5E14-F51F-20C8-E35AF9B69988}"/>
              </a:ext>
            </a:extLst>
          </p:cNvPr>
          <p:cNvSpPr txBox="1">
            <a:spLocks noGrp="1"/>
          </p:cNvSpPr>
          <p:nvPr>
            <p:ph type="ctrTitle" idx="4294967295"/>
          </p:nvPr>
        </p:nvSpPr>
        <p:spPr>
          <a:xfrm>
            <a:off x="1928737" y="101271"/>
            <a:ext cx="6888840" cy="5018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08956E4A-AC59-5AEC-2745-188FEF258AE7}"/>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dirty="0"/>
          </a:p>
        </p:txBody>
      </p:sp>
      <p:graphicFrame>
        <p:nvGraphicFramePr>
          <p:cNvPr id="2" name="Tabel 1">
            <a:extLst>
              <a:ext uri="{FF2B5EF4-FFF2-40B4-BE49-F238E27FC236}">
                <a16:creationId xmlns:a16="http://schemas.microsoft.com/office/drawing/2014/main" id="{F9364E4A-F3D3-59A7-60D9-6C6F8A8C586C}"/>
              </a:ext>
            </a:extLst>
          </p:cNvPr>
          <p:cNvGraphicFramePr>
            <a:graphicFrameLocks noGrp="1"/>
          </p:cNvGraphicFramePr>
          <p:nvPr>
            <p:extLst>
              <p:ext uri="{D42A27DB-BD31-4B8C-83A1-F6EECF244321}">
                <p14:modId xmlns:p14="http://schemas.microsoft.com/office/powerpoint/2010/main" val="1903640656"/>
              </p:ext>
            </p:extLst>
          </p:nvPr>
        </p:nvGraphicFramePr>
        <p:xfrm>
          <a:off x="311888" y="1162045"/>
          <a:ext cx="8569841" cy="3022600"/>
        </p:xfrm>
        <a:graphic>
          <a:graphicData uri="http://schemas.openxmlformats.org/drawingml/2006/table">
            <a:tbl>
              <a:tblPr firstRow="1" bandRow="1">
                <a:tableStyleId>{DA5B2040-0373-4AB5-8C16-54180E59C3D7}</a:tableStyleId>
              </a:tblPr>
              <a:tblGrid>
                <a:gridCol w="3985973">
                  <a:extLst>
                    <a:ext uri="{9D8B030D-6E8A-4147-A177-3AD203B41FA5}">
                      <a16:colId xmlns:a16="http://schemas.microsoft.com/office/drawing/2014/main" val="2027373835"/>
                    </a:ext>
                  </a:extLst>
                </a:gridCol>
                <a:gridCol w="617825">
                  <a:extLst>
                    <a:ext uri="{9D8B030D-6E8A-4147-A177-3AD203B41FA5}">
                      <a16:colId xmlns:a16="http://schemas.microsoft.com/office/drawing/2014/main" val="596338583"/>
                    </a:ext>
                  </a:extLst>
                </a:gridCol>
                <a:gridCol w="3966043">
                  <a:extLst>
                    <a:ext uri="{9D8B030D-6E8A-4147-A177-3AD203B41FA5}">
                      <a16:colId xmlns:a16="http://schemas.microsoft.com/office/drawing/2014/main" val="2922549324"/>
                    </a:ext>
                  </a:extLst>
                </a:gridCol>
              </a:tblGrid>
              <a:tr h="370840">
                <a:tc gridSpan="3">
                  <a:txBody>
                    <a:bodyPr/>
                    <a:lstStyle/>
                    <a:p>
                      <a:r>
                        <a:rPr lang="nl-NL" dirty="0">
                          <a:solidFill>
                            <a:schemeClr val="bg1"/>
                          </a:solidFill>
                        </a:rPr>
                        <a:t>Thema 1: Gezond leven en preventie</a:t>
                      </a:r>
                    </a:p>
                  </a:txBody>
                  <a:tcPr>
                    <a:solidFill>
                      <a:srgbClr val="009992"/>
                    </a:solidFill>
                  </a:tcPr>
                </a:tc>
                <a:tc hMerge="1">
                  <a:txBody>
                    <a:bodyPr/>
                    <a:lstStyle/>
                    <a:p>
                      <a:endParaRPr lang="nl-NL"/>
                    </a:p>
                  </a:txBody>
                  <a:tcPr/>
                </a:tc>
                <a:tc hMerge="1">
                  <a:txBody>
                    <a:bodyPr/>
                    <a:lstStyle/>
                    <a:p>
                      <a:endParaRPr lang="nl-NL" dirty="0"/>
                    </a:p>
                  </a:txBody>
                  <a:tcPr/>
                </a:tc>
                <a:extLst>
                  <a:ext uri="{0D108BD9-81ED-4DB2-BD59-A6C34878D82A}">
                    <a16:rowId xmlns:a16="http://schemas.microsoft.com/office/drawing/2014/main" val="2612632722"/>
                  </a:ext>
                </a:extLst>
              </a:tr>
              <a:tr h="370840">
                <a:tc>
                  <a:txBody>
                    <a:bodyPr/>
                    <a:lstStyle/>
                    <a:p>
                      <a:r>
                        <a:rPr lang="nl-NL" dirty="0"/>
                        <a:t>Uit Regioplan / concept werkagenda</a:t>
                      </a:r>
                    </a:p>
                    <a:p>
                      <a:endParaRPr lang="nl-NL" dirty="0"/>
                    </a:p>
                    <a:p>
                      <a:endParaRPr lang="nl-NL" dirty="0"/>
                    </a:p>
                    <a:p>
                      <a:pPr marL="285750" indent="-285750">
                        <a:buFont typeface="Wingdings" panose="05000000000000000000" pitchFamily="2" charset="2"/>
                        <a:buChar char="q"/>
                      </a:pPr>
                      <a:r>
                        <a:rPr lang="nl-NL" dirty="0"/>
                        <a:t>Terugdringen gezondheidsachterstanden</a:t>
                      </a:r>
                    </a:p>
                    <a:p>
                      <a:pPr marL="0" indent="0">
                        <a:buFont typeface="Wingdings" panose="05000000000000000000" pitchFamily="2" charset="2"/>
                        <a:buNone/>
                      </a:pPr>
                      <a:endParaRPr lang="nl-NL" dirty="0"/>
                    </a:p>
                    <a:p>
                      <a:pPr marL="285750" indent="-285750">
                        <a:buFont typeface="Wingdings" panose="05000000000000000000" pitchFamily="2" charset="2"/>
                        <a:buChar char="q"/>
                      </a:pPr>
                      <a:r>
                        <a:rPr lang="nl-NL" dirty="0"/>
                        <a:t>Eigen regie versterkt</a:t>
                      </a:r>
                    </a:p>
                    <a:p>
                      <a:pPr marL="0" indent="0">
                        <a:buFont typeface="Wingdings" panose="05000000000000000000" pitchFamily="2" charset="2"/>
                        <a:buNone/>
                      </a:pPr>
                      <a:endParaRPr lang="nl-NL" dirty="0"/>
                    </a:p>
                    <a:p>
                      <a:endParaRPr lang="nl-NL" dirty="0"/>
                    </a:p>
                    <a:p>
                      <a:endParaRPr lang="nl-NL" dirty="0"/>
                    </a:p>
                    <a:p>
                      <a:endParaRPr lang="nl-NL" dirty="0"/>
                    </a:p>
                    <a:p>
                      <a:endParaRPr lang="nl-NL" dirty="0"/>
                    </a:p>
                    <a:p>
                      <a:endParaRPr lang="nl-NL" dirty="0"/>
                    </a:p>
                  </a:txBody>
                  <a:tcPr/>
                </a:tc>
                <a:tc>
                  <a:txBody>
                    <a:bodyPr/>
                    <a:lstStyle/>
                    <a:p>
                      <a:endParaRPr lang="nl-NL" dirty="0"/>
                    </a:p>
                  </a:txBody>
                  <a:tcPr>
                    <a:solidFill>
                      <a:srgbClr val="009992"/>
                    </a:solidFill>
                  </a:tcPr>
                </a:tc>
                <a:tc>
                  <a:txBody>
                    <a:bodyPr/>
                    <a:lstStyle/>
                    <a:p>
                      <a:r>
                        <a:rPr lang="nl-NL" dirty="0"/>
                        <a:t>Betekenis voor de inwoners van de Achterhoek</a:t>
                      </a:r>
                    </a:p>
                    <a:p>
                      <a:endParaRPr lang="nl-NL" dirty="0"/>
                    </a:p>
                    <a:p>
                      <a:pPr marL="0" indent="0">
                        <a:buFont typeface="Wingdings" panose="05000000000000000000" pitchFamily="2" charset="2"/>
                        <a:buNone/>
                      </a:pPr>
                      <a:endParaRPr lang="nl-NL" dirty="0"/>
                    </a:p>
                    <a:p>
                      <a:pPr marL="285750" indent="-285750">
                        <a:buFont typeface="Wingdings" panose="05000000000000000000" pitchFamily="2" charset="2"/>
                        <a:buChar char="ü"/>
                      </a:pPr>
                      <a:r>
                        <a:rPr lang="nl-NL" dirty="0"/>
                        <a:t>Hebben gezondere levensstijl </a:t>
                      </a:r>
                    </a:p>
                    <a:p>
                      <a:pPr marL="285750" indent="-285750">
                        <a:buFont typeface="Wingdings" panose="05000000000000000000" pitchFamily="2" charset="2"/>
                        <a:buChar char="ü"/>
                      </a:pPr>
                      <a:endParaRPr lang="nl-NL" dirty="0"/>
                    </a:p>
                    <a:p>
                      <a:pPr marL="285750" indent="-285750">
                        <a:buFont typeface="Wingdings" panose="05000000000000000000" pitchFamily="2" charset="2"/>
                        <a:buChar char="ü"/>
                      </a:pPr>
                      <a:r>
                        <a:rPr lang="nl-NL" dirty="0"/>
                        <a:t>Gebruiken minder medicijnen en zorg</a:t>
                      </a:r>
                    </a:p>
                    <a:p>
                      <a:pPr marL="285750" indent="-285750">
                        <a:buFont typeface="Wingdings" panose="05000000000000000000" pitchFamily="2" charset="2"/>
                        <a:buChar char="ü"/>
                      </a:pPr>
                      <a:endParaRPr lang="nl-NL" dirty="0"/>
                    </a:p>
                  </a:txBody>
                  <a:tcPr/>
                </a:tc>
                <a:extLst>
                  <a:ext uri="{0D108BD9-81ED-4DB2-BD59-A6C34878D82A}">
                    <a16:rowId xmlns:a16="http://schemas.microsoft.com/office/drawing/2014/main" val="1930531967"/>
                  </a:ext>
                </a:extLst>
              </a:tr>
            </a:tbl>
          </a:graphicData>
        </a:graphic>
      </p:graphicFrame>
    </p:spTree>
    <p:extLst>
      <p:ext uri="{BB962C8B-B14F-4D97-AF65-F5344CB8AC3E}">
        <p14:creationId xmlns:p14="http://schemas.microsoft.com/office/powerpoint/2010/main" val="337577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C181C4FC-0F25-F50D-55C1-5E9CB77BB46D}"/>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468BCAF5-F870-9360-223A-4F0FCCB7CED1}"/>
              </a:ext>
            </a:extLst>
          </p:cNvPr>
          <p:cNvCxnSpPr/>
          <p:nvPr/>
        </p:nvCxnSpPr>
        <p:spPr>
          <a:xfrm>
            <a:off x="55992" y="677382"/>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8C5FF058-F944-FD4C-FDE9-C08F0F2D0568}"/>
              </a:ext>
            </a:extLst>
          </p:cNvPr>
          <p:cNvPicPr preferRelativeResize="0">
            <a:picLocks noChangeAspect="1"/>
          </p:cNvPicPr>
          <p:nvPr/>
        </p:nvPicPr>
        <p:blipFill>
          <a:blip r:embed="rId3"/>
          <a:srcRect t="2218" b="2218"/>
          <a:stretch/>
        </p:blipFill>
        <p:spPr>
          <a:xfrm>
            <a:off x="793417" y="78618"/>
            <a:ext cx="461225" cy="497638"/>
          </a:xfrm>
          <a:prstGeom prst="ellipse">
            <a:avLst/>
          </a:prstGeom>
          <a:noFill/>
          <a:ln>
            <a:noFill/>
          </a:ln>
        </p:spPr>
      </p:pic>
      <p:sp>
        <p:nvSpPr>
          <p:cNvPr id="103" name="Google Shape;103;p14">
            <a:extLst>
              <a:ext uri="{FF2B5EF4-FFF2-40B4-BE49-F238E27FC236}">
                <a16:creationId xmlns:a16="http://schemas.microsoft.com/office/drawing/2014/main" id="{75DE9936-B22A-3548-7EA7-11FA83ECC778}"/>
              </a:ext>
            </a:extLst>
          </p:cNvPr>
          <p:cNvSpPr txBox="1">
            <a:spLocks noGrp="1"/>
          </p:cNvSpPr>
          <p:nvPr>
            <p:ph type="ctrTitle" idx="4294967295"/>
          </p:nvPr>
        </p:nvSpPr>
        <p:spPr>
          <a:xfrm>
            <a:off x="1928737" y="101271"/>
            <a:ext cx="6888840" cy="5018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6D3CF49F-DD21-C4E2-E951-FF5ED51DEDCD}"/>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dirty="0"/>
          </a:p>
        </p:txBody>
      </p:sp>
      <p:graphicFrame>
        <p:nvGraphicFramePr>
          <p:cNvPr id="2" name="Tabel 1">
            <a:extLst>
              <a:ext uri="{FF2B5EF4-FFF2-40B4-BE49-F238E27FC236}">
                <a16:creationId xmlns:a16="http://schemas.microsoft.com/office/drawing/2014/main" id="{DAB189E9-C162-291B-6F2F-FCF904A084E5}"/>
              </a:ext>
            </a:extLst>
          </p:cNvPr>
          <p:cNvGraphicFramePr>
            <a:graphicFrameLocks noGrp="1"/>
          </p:cNvGraphicFramePr>
          <p:nvPr>
            <p:extLst>
              <p:ext uri="{D42A27DB-BD31-4B8C-83A1-F6EECF244321}">
                <p14:modId xmlns:p14="http://schemas.microsoft.com/office/powerpoint/2010/main" val="4290092309"/>
              </p:ext>
            </p:extLst>
          </p:nvPr>
        </p:nvGraphicFramePr>
        <p:xfrm>
          <a:off x="311888" y="1162045"/>
          <a:ext cx="8569841" cy="3022600"/>
        </p:xfrm>
        <a:graphic>
          <a:graphicData uri="http://schemas.openxmlformats.org/drawingml/2006/table">
            <a:tbl>
              <a:tblPr firstRow="1" bandRow="1">
                <a:tableStyleId>{DA5B2040-0373-4AB5-8C16-54180E59C3D7}</a:tableStyleId>
              </a:tblPr>
              <a:tblGrid>
                <a:gridCol w="3985973">
                  <a:extLst>
                    <a:ext uri="{9D8B030D-6E8A-4147-A177-3AD203B41FA5}">
                      <a16:colId xmlns:a16="http://schemas.microsoft.com/office/drawing/2014/main" val="2027373835"/>
                    </a:ext>
                  </a:extLst>
                </a:gridCol>
                <a:gridCol w="617825">
                  <a:extLst>
                    <a:ext uri="{9D8B030D-6E8A-4147-A177-3AD203B41FA5}">
                      <a16:colId xmlns:a16="http://schemas.microsoft.com/office/drawing/2014/main" val="596338583"/>
                    </a:ext>
                  </a:extLst>
                </a:gridCol>
                <a:gridCol w="3966043">
                  <a:extLst>
                    <a:ext uri="{9D8B030D-6E8A-4147-A177-3AD203B41FA5}">
                      <a16:colId xmlns:a16="http://schemas.microsoft.com/office/drawing/2014/main" val="2922549324"/>
                    </a:ext>
                  </a:extLst>
                </a:gridCol>
              </a:tblGrid>
              <a:tr h="370840">
                <a:tc gridSpan="3">
                  <a:txBody>
                    <a:bodyPr/>
                    <a:lstStyle/>
                    <a:p>
                      <a:r>
                        <a:rPr lang="nl-NL" dirty="0">
                          <a:solidFill>
                            <a:schemeClr val="bg1"/>
                          </a:solidFill>
                        </a:rPr>
                        <a:t>Thema 2: Veerkrachtig ouder worden</a:t>
                      </a:r>
                    </a:p>
                  </a:txBody>
                  <a:tcPr>
                    <a:solidFill>
                      <a:srgbClr val="009992"/>
                    </a:solidFill>
                  </a:tcPr>
                </a:tc>
                <a:tc hMerge="1">
                  <a:txBody>
                    <a:bodyPr/>
                    <a:lstStyle/>
                    <a:p>
                      <a:endParaRPr lang="nl-NL"/>
                    </a:p>
                  </a:txBody>
                  <a:tcPr/>
                </a:tc>
                <a:tc hMerge="1">
                  <a:txBody>
                    <a:bodyPr/>
                    <a:lstStyle/>
                    <a:p>
                      <a:endParaRPr lang="nl-NL" dirty="0"/>
                    </a:p>
                  </a:txBody>
                  <a:tcPr/>
                </a:tc>
                <a:extLst>
                  <a:ext uri="{0D108BD9-81ED-4DB2-BD59-A6C34878D82A}">
                    <a16:rowId xmlns:a16="http://schemas.microsoft.com/office/drawing/2014/main" val="2612632722"/>
                  </a:ext>
                </a:extLst>
              </a:tr>
              <a:tr h="370840">
                <a:tc>
                  <a:txBody>
                    <a:bodyPr/>
                    <a:lstStyle/>
                    <a:p>
                      <a:r>
                        <a:rPr lang="nl-NL" dirty="0"/>
                        <a:t>Uit Regioplan / concept werkagenda</a:t>
                      </a:r>
                    </a:p>
                    <a:p>
                      <a:endParaRPr lang="nl-NL" dirty="0"/>
                    </a:p>
                    <a:p>
                      <a:endParaRPr lang="nl-NL" dirty="0"/>
                    </a:p>
                    <a:p>
                      <a:pPr marL="285750" indent="-285750">
                        <a:buFont typeface="Wingdings" panose="05000000000000000000" pitchFamily="2" charset="2"/>
                        <a:buChar char="q"/>
                      </a:pPr>
                      <a:r>
                        <a:rPr lang="nl-NL" dirty="0"/>
                        <a:t>Integrale netwerksamenwerking in de wijk</a:t>
                      </a:r>
                    </a:p>
                    <a:p>
                      <a:pPr marL="0" indent="0">
                        <a:buFont typeface="Wingdings" panose="05000000000000000000" pitchFamily="2" charset="2"/>
                        <a:buNone/>
                      </a:pPr>
                      <a:endParaRPr lang="nl-NL" dirty="0"/>
                    </a:p>
                    <a:p>
                      <a:pPr marL="285750" indent="-285750">
                        <a:buFont typeface="Wingdings" panose="05000000000000000000" pitchFamily="2" charset="2"/>
                        <a:buChar char="q"/>
                      </a:pPr>
                      <a:r>
                        <a:rPr lang="nl-NL" dirty="0"/>
                        <a:t>Passende woonzorgvarianties</a:t>
                      </a:r>
                    </a:p>
                    <a:p>
                      <a:pPr marL="0" indent="0">
                        <a:buFont typeface="Wingdings" panose="05000000000000000000" pitchFamily="2" charset="2"/>
                        <a:buNone/>
                      </a:pPr>
                      <a:endParaRPr lang="nl-NL" dirty="0"/>
                    </a:p>
                    <a:p>
                      <a:endParaRPr lang="nl-NL" dirty="0"/>
                    </a:p>
                    <a:p>
                      <a:endParaRPr lang="nl-NL" dirty="0"/>
                    </a:p>
                    <a:p>
                      <a:endParaRPr lang="nl-NL" dirty="0"/>
                    </a:p>
                    <a:p>
                      <a:endParaRPr lang="nl-NL" dirty="0"/>
                    </a:p>
                    <a:p>
                      <a:endParaRPr lang="nl-NL" dirty="0"/>
                    </a:p>
                  </a:txBody>
                  <a:tcPr/>
                </a:tc>
                <a:tc>
                  <a:txBody>
                    <a:bodyPr/>
                    <a:lstStyle/>
                    <a:p>
                      <a:endParaRPr lang="nl-NL" dirty="0"/>
                    </a:p>
                  </a:txBody>
                  <a:tcPr>
                    <a:solidFill>
                      <a:srgbClr val="009992"/>
                    </a:solidFill>
                  </a:tcPr>
                </a:tc>
                <a:tc>
                  <a:txBody>
                    <a:bodyPr/>
                    <a:lstStyle/>
                    <a:p>
                      <a:r>
                        <a:rPr lang="nl-NL" dirty="0"/>
                        <a:t>Betekenis voor de inwoners van de Achterhoek</a:t>
                      </a:r>
                    </a:p>
                    <a:p>
                      <a:endParaRPr lang="nl-NL" dirty="0"/>
                    </a:p>
                    <a:p>
                      <a:endParaRPr lang="nl-NL" dirty="0"/>
                    </a:p>
                    <a:p>
                      <a:pPr marL="285750" indent="-285750">
                        <a:buFont typeface="Wingdings" panose="05000000000000000000" pitchFamily="2" charset="2"/>
                        <a:buChar char="ü"/>
                      </a:pPr>
                      <a:r>
                        <a:rPr lang="nl-NL" dirty="0"/>
                        <a:t>Minder doorsturen</a:t>
                      </a:r>
                    </a:p>
                    <a:p>
                      <a:pPr marL="285750" indent="-285750">
                        <a:buFont typeface="Wingdings" panose="05000000000000000000" pitchFamily="2" charset="2"/>
                        <a:buChar char="ü"/>
                      </a:pPr>
                      <a:endParaRPr lang="nl-NL" dirty="0"/>
                    </a:p>
                    <a:p>
                      <a:pPr marL="285750" indent="-285750">
                        <a:buFont typeface="Wingdings" panose="05000000000000000000" pitchFamily="2" charset="2"/>
                        <a:buChar char="ü"/>
                      </a:pPr>
                      <a:r>
                        <a:rPr lang="nl-NL" dirty="0"/>
                        <a:t>Langer wonen in eigen wijk of dorp</a:t>
                      </a:r>
                    </a:p>
                    <a:p>
                      <a:pPr marL="285750" indent="-285750">
                        <a:buFont typeface="Wingdings" panose="05000000000000000000" pitchFamily="2" charset="2"/>
                        <a:buChar char="ü"/>
                      </a:pPr>
                      <a:endParaRPr lang="nl-NL" dirty="0"/>
                    </a:p>
                    <a:p>
                      <a:pPr marL="0" indent="0">
                        <a:buFont typeface="Wingdings" panose="05000000000000000000" pitchFamily="2" charset="2"/>
                        <a:buNone/>
                      </a:pPr>
                      <a:endParaRPr lang="nl-NL" dirty="0"/>
                    </a:p>
                  </a:txBody>
                  <a:tcPr/>
                </a:tc>
                <a:extLst>
                  <a:ext uri="{0D108BD9-81ED-4DB2-BD59-A6C34878D82A}">
                    <a16:rowId xmlns:a16="http://schemas.microsoft.com/office/drawing/2014/main" val="1930531967"/>
                  </a:ext>
                </a:extLst>
              </a:tr>
            </a:tbl>
          </a:graphicData>
        </a:graphic>
      </p:graphicFrame>
    </p:spTree>
    <p:extLst>
      <p:ext uri="{BB962C8B-B14F-4D97-AF65-F5344CB8AC3E}">
        <p14:creationId xmlns:p14="http://schemas.microsoft.com/office/powerpoint/2010/main" val="366704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A23053FC-4C1E-93B9-5985-CB5221A64378}"/>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C2DF814D-CC0C-98FF-0051-ED6D22731C0D}"/>
              </a:ext>
            </a:extLst>
          </p:cNvPr>
          <p:cNvCxnSpPr/>
          <p:nvPr/>
        </p:nvCxnSpPr>
        <p:spPr>
          <a:xfrm>
            <a:off x="55992" y="677382"/>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5E563C0C-C344-6EDF-9C0E-7CD6FD3CABDB}"/>
              </a:ext>
            </a:extLst>
          </p:cNvPr>
          <p:cNvPicPr preferRelativeResize="0">
            <a:picLocks noChangeAspect="1"/>
          </p:cNvPicPr>
          <p:nvPr/>
        </p:nvPicPr>
        <p:blipFill>
          <a:blip r:embed="rId3"/>
          <a:srcRect t="2218" b="2218"/>
          <a:stretch/>
        </p:blipFill>
        <p:spPr>
          <a:xfrm>
            <a:off x="793417" y="78618"/>
            <a:ext cx="461225" cy="497638"/>
          </a:xfrm>
          <a:prstGeom prst="ellipse">
            <a:avLst/>
          </a:prstGeom>
          <a:noFill/>
          <a:ln>
            <a:noFill/>
          </a:ln>
        </p:spPr>
      </p:pic>
      <p:sp>
        <p:nvSpPr>
          <p:cNvPr id="103" name="Google Shape;103;p14">
            <a:extLst>
              <a:ext uri="{FF2B5EF4-FFF2-40B4-BE49-F238E27FC236}">
                <a16:creationId xmlns:a16="http://schemas.microsoft.com/office/drawing/2014/main" id="{3E490744-228B-47F0-50F9-539BE265747B}"/>
              </a:ext>
            </a:extLst>
          </p:cNvPr>
          <p:cNvSpPr txBox="1">
            <a:spLocks noGrp="1"/>
          </p:cNvSpPr>
          <p:nvPr>
            <p:ph type="ctrTitle" idx="4294967295"/>
          </p:nvPr>
        </p:nvSpPr>
        <p:spPr>
          <a:xfrm>
            <a:off x="1928737" y="101271"/>
            <a:ext cx="6888840" cy="5018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EBFB3BDF-8928-BE71-4302-8E7C3D454579}"/>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graphicFrame>
        <p:nvGraphicFramePr>
          <p:cNvPr id="2" name="Tabel 1">
            <a:extLst>
              <a:ext uri="{FF2B5EF4-FFF2-40B4-BE49-F238E27FC236}">
                <a16:creationId xmlns:a16="http://schemas.microsoft.com/office/drawing/2014/main" id="{A5213163-F134-4FB1-F86F-2C649C056F11}"/>
              </a:ext>
            </a:extLst>
          </p:cNvPr>
          <p:cNvGraphicFramePr>
            <a:graphicFrameLocks noGrp="1"/>
          </p:cNvGraphicFramePr>
          <p:nvPr>
            <p:extLst>
              <p:ext uri="{D42A27DB-BD31-4B8C-83A1-F6EECF244321}">
                <p14:modId xmlns:p14="http://schemas.microsoft.com/office/powerpoint/2010/main" val="3404892084"/>
              </p:ext>
            </p:extLst>
          </p:nvPr>
        </p:nvGraphicFramePr>
        <p:xfrm>
          <a:off x="311888" y="1162045"/>
          <a:ext cx="8569841" cy="3235960"/>
        </p:xfrm>
        <a:graphic>
          <a:graphicData uri="http://schemas.openxmlformats.org/drawingml/2006/table">
            <a:tbl>
              <a:tblPr firstRow="1" bandRow="1">
                <a:tableStyleId>{DA5B2040-0373-4AB5-8C16-54180E59C3D7}</a:tableStyleId>
              </a:tblPr>
              <a:tblGrid>
                <a:gridCol w="3985973">
                  <a:extLst>
                    <a:ext uri="{9D8B030D-6E8A-4147-A177-3AD203B41FA5}">
                      <a16:colId xmlns:a16="http://schemas.microsoft.com/office/drawing/2014/main" val="2027373835"/>
                    </a:ext>
                  </a:extLst>
                </a:gridCol>
                <a:gridCol w="617825">
                  <a:extLst>
                    <a:ext uri="{9D8B030D-6E8A-4147-A177-3AD203B41FA5}">
                      <a16:colId xmlns:a16="http://schemas.microsoft.com/office/drawing/2014/main" val="596338583"/>
                    </a:ext>
                  </a:extLst>
                </a:gridCol>
                <a:gridCol w="3966043">
                  <a:extLst>
                    <a:ext uri="{9D8B030D-6E8A-4147-A177-3AD203B41FA5}">
                      <a16:colId xmlns:a16="http://schemas.microsoft.com/office/drawing/2014/main" val="2922549324"/>
                    </a:ext>
                  </a:extLst>
                </a:gridCol>
              </a:tblGrid>
              <a:tr h="370840">
                <a:tc gridSpan="3">
                  <a:txBody>
                    <a:bodyPr/>
                    <a:lstStyle/>
                    <a:p>
                      <a:r>
                        <a:rPr lang="nl-NL" dirty="0">
                          <a:solidFill>
                            <a:schemeClr val="bg1"/>
                          </a:solidFill>
                        </a:rPr>
                        <a:t>Thema 3: Mentaal Gezond</a:t>
                      </a:r>
                    </a:p>
                  </a:txBody>
                  <a:tcPr>
                    <a:solidFill>
                      <a:srgbClr val="009992"/>
                    </a:solidFill>
                  </a:tcPr>
                </a:tc>
                <a:tc hMerge="1">
                  <a:txBody>
                    <a:bodyPr/>
                    <a:lstStyle/>
                    <a:p>
                      <a:endParaRPr lang="nl-NL"/>
                    </a:p>
                  </a:txBody>
                  <a:tcPr/>
                </a:tc>
                <a:tc hMerge="1">
                  <a:txBody>
                    <a:bodyPr/>
                    <a:lstStyle/>
                    <a:p>
                      <a:endParaRPr lang="nl-NL" dirty="0"/>
                    </a:p>
                  </a:txBody>
                  <a:tcPr/>
                </a:tc>
                <a:extLst>
                  <a:ext uri="{0D108BD9-81ED-4DB2-BD59-A6C34878D82A}">
                    <a16:rowId xmlns:a16="http://schemas.microsoft.com/office/drawing/2014/main" val="2612632722"/>
                  </a:ext>
                </a:extLst>
              </a:tr>
              <a:tr h="370840">
                <a:tc>
                  <a:txBody>
                    <a:bodyPr/>
                    <a:lstStyle/>
                    <a:p>
                      <a:r>
                        <a:rPr lang="nl-NL" dirty="0"/>
                        <a:t>Uit Regioplan / concept werkagenda</a:t>
                      </a:r>
                    </a:p>
                    <a:p>
                      <a:endParaRPr lang="nl-NL" dirty="0"/>
                    </a:p>
                    <a:p>
                      <a:endParaRPr lang="nl-NL" dirty="0"/>
                    </a:p>
                    <a:p>
                      <a:pPr marL="285750" indent="-285750">
                        <a:buFont typeface="Wingdings" panose="05000000000000000000" pitchFamily="2" charset="2"/>
                        <a:buChar char="q"/>
                      </a:pPr>
                      <a:r>
                        <a:rPr lang="nl-NL" dirty="0"/>
                        <a:t>Verbeterde mentale gezondheid</a:t>
                      </a:r>
                    </a:p>
                    <a:p>
                      <a:pPr marL="0" indent="0">
                        <a:buFont typeface="Wingdings" panose="05000000000000000000" pitchFamily="2" charset="2"/>
                        <a:buNone/>
                      </a:pPr>
                      <a:r>
                        <a:rPr lang="nl-NL" dirty="0"/>
                        <a:t>       specifiek aandacht voor jongeren </a:t>
                      </a:r>
                    </a:p>
                    <a:p>
                      <a:pPr marL="0" indent="0">
                        <a:buFont typeface="Wingdings" panose="05000000000000000000" pitchFamily="2" charset="2"/>
                        <a:buNone/>
                      </a:pPr>
                      <a:endParaRPr lang="nl-NL" dirty="0"/>
                    </a:p>
                    <a:p>
                      <a:pPr marL="285750" indent="-285750">
                        <a:buFont typeface="Wingdings" panose="05000000000000000000" pitchFamily="2" charset="2"/>
                        <a:buChar char="q"/>
                      </a:pPr>
                      <a:r>
                        <a:rPr lang="nl-NL" dirty="0"/>
                        <a:t>Afname wachtlijsten GGZ</a:t>
                      </a:r>
                    </a:p>
                    <a:p>
                      <a:pPr marL="0" indent="0">
                        <a:buFont typeface="Wingdings" panose="05000000000000000000" pitchFamily="2" charset="2"/>
                        <a:buNone/>
                      </a:pPr>
                      <a:endParaRPr lang="nl-NL" dirty="0"/>
                    </a:p>
                    <a:p>
                      <a:endParaRPr lang="nl-NL" dirty="0"/>
                    </a:p>
                    <a:p>
                      <a:endParaRPr lang="nl-NL" dirty="0"/>
                    </a:p>
                    <a:p>
                      <a:endParaRPr lang="nl-NL" dirty="0"/>
                    </a:p>
                    <a:p>
                      <a:endParaRPr lang="nl-NL" dirty="0"/>
                    </a:p>
                    <a:p>
                      <a:endParaRPr lang="nl-NL" dirty="0"/>
                    </a:p>
                  </a:txBody>
                  <a:tcPr/>
                </a:tc>
                <a:tc>
                  <a:txBody>
                    <a:bodyPr/>
                    <a:lstStyle/>
                    <a:p>
                      <a:endParaRPr lang="nl-NL" dirty="0"/>
                    </a:p>
                  </a:txBody>
                  <a:tcPr>
                    <a:solidFill>
                      <a:srgbClr val="009992"/>
                    </a:solidFill>
                  </a:tcPr>
                </a:tc>
                <a:tc>
                  <a:txBody>
                    <a:bodyPr/>
                    <a:lstStyle/>
                    <a:p>
                      <a:r>
                        <a:rPr lang="nl-NL" dirty="0"/>
                        <a:t>Betekenis voor de inwoners van de Achterhoek</a:t>
                      </a:r>
                    </a:p>
                    <a:p>
                      <a:endParaRPr lang="nl-NL" dirty="0"/>
                    </a:p>
                    <a:p>
                      <a:endParaRPr lang="nl-NL" dirty="0"/>
                    </a:p>
                    <a:p>
                      <a:pPr marL="285750" indent="-285750">
                        <a:buFont typeface="Wingdings" panose="05000000000000000000" pitchFamily="2" charset="2"/>
                        <a:buChar char="ü"/>
                      </a:pPr>
                      <a:r>
                        <a:rPr lang="nl-NL" dirty="0"/>
                        <a:t>(eerder) passende ondersteuning</a:t>
                      </a:r>
                    </a:p>
                    <a:p>
                      <a:pPr marL="0" indent="0">
                        <a:buFont typeface="Wingdings" panose="05000000000000000000" pitchFamily="2" charset="2"/>
                        <a:buNone/>
                      </a:pPr>
                      <a:endParaRPr lang="nl-NL"/>
                    </a:p>
                    <a:p>
                      <a:pPr marL="0" indent="0">
                        <a:buFont typeface="Wingdings" panose="05000000000000000000" pitchFamily="2" charset="2"/>
                        <a:buNone/>
                      </a:pPr>
                      <a:endParaRPr lang="nl-NL" dirty="0"/>
                    </a:p>
                    <a:p>
                      <a:pPr marL="285750" indent="-285750">
                        <a:buFont typeface="Wingdings" panose="05000000000000000000" pitchFamily="2" charset="2"/>
                        <a:buChar char="ü"/>
                      </a:pPr>
                      <a:r>
                        <a:rPr lang="nl-NL" dirty="0"/>
                        <a:t>Minder lang wachten op zorg</a:t>
                      </a:r>
                    </a:p>
                    <a:p>
                      <a:pPr marL="0" indent="0">
                        <a:buFont typeface="Wingdings" panose="05000000000000000000" pitchFamily="2" charset="2"/>
                        <a:buNone/>
                      </a:pPr>
                      <a:endParaRPr lang="nl-NL" dirty="0"/>
                    </a:p>
                  </a:txBody>
                  <a:tcPr/>
                </a:tc>
                <a:extLst>
                  <a:ext uri="{0D108BD9-81ED-4DB2-BD59-A6C34878D82A}">
                    <a16:rowId xmlns:a16="http://schemas.microsoft.com/office/drawing/2014/main" val="1930531967"/>
                  </a:ext>
                </a:extLst>
              </a:tr>
            </a:tbl>
          </a:graphicData>
        </a:graphic>
      </p:graphicFrame>
    </p:spTree>
    <p:extLst>
      <p:ext uri="{BB962C8B-B14F-4D97-AF65-F5344CB8AC3E}">
        <p14:creationId xmlns:p14="http://schemas.microsoft.com/office/powerpoint/2010/main" val="201345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80335EEF-0537-BE98-F125-C82EC46E5149}"/>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A3001B52-4A53-F205-565B-3205477F60BF}"/>
              </a:ext>
            </a:extLst>
          </p:cNvPr>
          <p:cNvCxnSpPr/>
          <p:nvPr/>
        </p:nvCxnSpPr>
        <p:spPr>
          <a:xfrm>
            <a:off x="55992" y="677382"/>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66190A60-883D-4AB5-8A2F-426F6C7A2059}"/>
              </a:ext>
            </a:extLst>
          </p:cNvPr>
          <p:cNvPicPr preferRelativeResize="0">
            <a:picLocks noChangeAspect="1"/>
          </p:cNvPicPr>
          <p:nvPr/>
        </p:nvPicPr>
        <p:blipFill>
          <a:blip r:embed="rId3"/>
          <a:srcRect t="2218" b="2218"/>
          <a:stretch/>
        </p:blipFill>
        <p:spPr>
          <a:xfrm>
            <a:off x="793417" y="78618"/>
            <a:ext cx="461225" cy="497638"/>
          </a:xfrm>
          <a:prstGeom prst="ellipse">
            <a:avLst/>
          </a:prstGeom>
          <a:noFill/>
          <a:ln>
            <a:noFill/>
          </a:ln>
        </p:spPr>
      </p:pic>
      <p:sp>
        <p:nvSpPr>
          <p:cNvPr id="103" name="Google Shape;103;p14">
            <a:extLst>
              <a:ext uri="{FF2B5EF4-FFF2-40B4-BE49-F238E27FC236}">
                <a16:creationId xmlns:a16="http://schemas.microsoft.com/office/drawing/2014/main" id="{499681F1-716A-404F-4B41-FFC9CAFA44E6}"/>
              </a:ext>
            </a:extLst>
          </p:cNvPr>
          <p:cNvSpPr txBox="1">
            <a:spLocks noGrp="1"/>
          </p:cNvSpPr>
          <p:nvPr>
            <p:ph type="ctrTitle" idx="4294967295"/>
          </p:nvPr>
        </p:nvSpPr>
        <p:spPr>
          <a:xfrm>
            <a:off x="1928737" y="101271"/>
            <a:ext cx="6888840" cy="5018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CD93BE39-C24C-99BB-18FE-3CA58430880D}"/>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graphicFrame>
        <p:nvGraphicFramePr>
          <p:cNvPr id="2" name="Tabel 1">
            <a:extLst>
              <a:ext uri="{FF2B5EF4-FFF2-40B4-BE49-F238E27FC236}">
                <a16:creationId xmlns:a16="http://schemas.microsoft.com/office/drawing/2014/main" id="{9DF981CB-B3A5-AAB0-C135-FA4311D6C3FF}"/>
              </a:ext>
            </a:extLst>
          </p:cNvPr>
          <p:cNvGraphicFramePr>
            <a:graphicFrameLocks noGrp="1"/>
          </p:cNvGraphicFramePr>
          <p:nvPr>
            <p:extLst>
              <p:ext uri="{D42A27DB-BD31-4B8C-83A1-F6EECF244321}">
                <p14:modId xmlns:p14="http://schemas.microsoft.com/office/powerpoint/2010/main" val="1129076848"/>
              </p:ext>
            </p:extLst>
          </p:nvPr>
        </p:nvGraphicFramePr>
        <p:xfrm>
          <a:off x="311888" y="1162045"/>
          <a:ext cx="8569841" cy="3235960"/>
        </p:xfrm>
        <a:graphic>
          <a:graphicData uri="http://schemas.openxmlformats.org/drawingml/2006/table">
            <a:tbl>
              <a:tblPr firstRow="1" bandRow="1">
                <a:tableStyleId>{DA5B2040-0373-4AB5-8C16-54180E59C3D7}</a:tableStyleId>
              </a:tblPr>
              <a:tblGrid>
                <a:gridCol w="3985973">
                  <a:extLst>
                    <a:ext uri="{9D8B030D-6E8A-4147-A177-3AD203B41FA5}">
                      <a16:colId xmlns:a16="http://schemas.microsoft.com/office/drawing/2014/main" val="2027373835"/>
                    </a:ext>
                  </a:extLst>
                </a:gridCol>
                <a:gridCol w="617825">
                  <a:extLst>
                    <a:ext uri="{9D8B030D-6E8A-4147-A177-3AD203B41FA5}">
                      <a16:colId xmlns:a16="http://schemas.microsoft.com/office/drawing/2014/main" val="596338583"/>
                    </a:ext>
                  </a:extLst>
                </a:gridCol>
                <a:gridCol w="3966043">
                  <a:extLst>
                    <a:ext uri="{9D8B030D-6E8A-4147-A177-3AD203B41FA5}">
                      <a16:colId xmlns:a16="http://schemas.microsoft.com/office/drawing/2014/main" val="2922549324"/>
                    </a:ext>
                  </a:extLst>
                </a:gridCol>
              </a:tblGrid>
              <a:tr h="370840">
                <a:tc gridSpan="3">
                  <a:txBody>
                    <a:bodyPr/>
                    <a:lstStyle/>
                    <a:p>
                      <a:r>
                        <a:rPr lang="nl-NL" dirty="0">
                          <a:solidFill>
                            <a:schemeClr val="bg1"/>
                          </a:solidFill>
                        </a:rPr>
                        <a:t>Thema 4: Prettig Werken in Zorg en Welzijn</a:t>
                      </a:r>
                    </a:p>
                  </a:txBody>
                  <a:tcPr>
                    <a:solidFill>
                      <a:srgbClr val="009992"/>
                    </a:solidFill>
                  </a:tcPr>
                </a:tc>
                <a:tc hMerge="1">
                  <a:txBody>
                    <a:bodyPr/>
                    <a:lstStyle/>
                    <a:p>
                      <a:endParaRPr lang="nl-NL"/>
                    </a:p>
                  </a:txBody>
                  <a:tcPr/>
                </a:tc>
                <a:tc hMerge="1">
                  <a:txBody>
                    <a:bodyPr/>
                    <a:lstStyle/>
                    <a:p>
                      <a:endParaRPr lang="nl-NL" dirty="0"/>
                    </a:p>
                  </a:txBody>
                  <a:tcPr/>
                </a:tc>
                <a:extLst>
                  <a:ext uri="{0D108BD9-81ED-4DB2-BD59-A6C34878D82A}">
                    <a16:rowId xmlns:a16="http://schemas.microsoft.com/office/drawing/2014/main" val="2612632722"/>
                  </a:ext>
                </a:extLst>
              </a:tr>
              <a:tr h="370840">
                <a:tc>
                  <a:txBody>
                    <a:bodyPr/>
                    <a:lstStyle/>
                    <a:p>
                      <a:r>
                        <a:rPr lang="nl-NL" dirty="0"/>
                        <a:t>Uit Regioplan / concept werkagenda</a:t>
                      </a:r>
                    </a:p>
                    <a:p>
                      <a:endParaRPr lang="nl-NL" dirty="0"/>
                    </a:p>
                    <a:p>
                      <a:endParaRPr lang="nl-NL" dirty="0"/>
                    </a:p>
                    <a:p>
                      <a:pPr marL="285750" indent="-285750">
                        <a:buFont typeface="Wingdings" panose="05000000000000000000" pitchFamily="2" charset="2"/>
                        <a:buChar char="q"/>
                      </a:pPr>
                      <a:r>
                        <a:rPr lang="nl-NL" dirty="0"/>
                        <a:t>Stimuleren instroom</a:t>
                      </a:r>
                    </a:p>
                    <a:p>
                      <a:pPr marL="0" indent="0">
                        <a:buFont typeface="Wingdings" panose="05000000000000000000" pitchFamily="2" charset="2"/>
                        <a:buNone/>
                      </a:pPr>
                      <a:endParaRPr lang="nl-NL" dirty="0"/>
                    </a:p>
                    <a:p>
                      <a:pPr marL="285750" indent="-285750">
                        <a:buFont typeface="Wingdings" panose="05000000000000000000" pitchFamily="2" charset="2"/>
                        <a:buChar char="q"/>
                      </a:pPr>
                      <a:r>
                        <a:rPr lang="nl-NL" dirty="0"/>
                        <a:t>Andere invulling van werk (digitaal/hybride, netwerkzorg, etc.)</a:t>
                      </a:r>
                    </a:p>
                    <a:p>
                      <a:pPr marL="0" indent="0">
                        <a:buFont typeface="Wingdings" panose="05000000000000000000" pitchFamily="2" charset="2"/>
                        <a:buNone/>
                      </a:pPr>
                      <a:endParaRPr lang="nl-NL" dirty="0"/>
                    </a:p>
                    <a:p>
                      <a:endParaRPr lang="nl-NL" dirty="0"/>
                    </a:p>
                    <a:p>
                      <a:endParaRPr lang="nl-NL" dirty="0"/>
                    </a:p>
                    <a:p>
                      <a:endParaRPr lang="nl-NL" dirty="0"/>
                    </a:p>
                    <a:p>
                      <a:endParaRPr lang="nl-NL" dirty="0"/>
                    </a:p>
                    <a:p>
                      <a:endParaRPr lang="nl-NL" dirty="0"/>
                    </a:p>
                  </a:txBody>
                  <a:tcPr/>
                </a:tc>
                <a:tc>
                  <a:txBody>
                    <a:bodyPr/>
                    <a:lstStyle/>
                    <a:p>
                      <a:endParaRPr lang="nl-NL" dirty="0"/>
                    </a:p>
                  </a:txBody>
                  <a:tcPr>
                    <a:solidFill>
                      <a:srgbClr val="009992"/>
                    </a:solidFill>
                  </a:tcPr>
                </a:tc>
                <a:tc>
                  <a:txBody>
                    <a:bodyPr/>
                    <a:lstStyle/>
                    <a:p>
                      <a:r>
                        <a:rPr lang="nl-NL" dirty="0"/>
                        <a:t>Betekenis voor de inwoners van de Achterhoek</a:t>
                      </a:r>
                    </a:p>
                    <a:p>
                      <a:endParaRPr lang="nl-NL" dirty="0"/>
                    </a:p>
                    <a:p>
                      <a:endParaRPr lang="nl-NL" dirty="0"/>
                    </a:p>
                    <a:p>
                      <a:pPr marL="285750" indent="-285750">
                        <a:buFont typeface="Wingdings" panose="05000000000000000000" pitchFamily="2" charset="2"/>
                        <a:buChar char="ü"/>
                      </a:pPr>
                      <a:r>
                        <a:rPr lang="nl-NL" dirty="0"/>
                        <a:t>Iedereen die wil werken in zorg en welzijn heeft een werkplek die goed past </a:t>
                      </a:r>
                    </a:p>
                    <a:p>
                      <a:pPr marL="285750" indent="-285750">
                        <a:buFont typeface="Wingdings" panose="05000000000000000000" pitchFamily="2" charset="2"/>
                        <a:buChar char="ü"/>
                      </a:pPr>
                      <a:endParaRPr lang="nl-NL" dirty="0"/>
                    </a:p>
                    <a:p>
                      <a:pPr marL="285750" indent="-285750">
                        <a:buFont typeface="Wingdings" panose="05000000000000000000" pitchFamily="2" charset="2"/>
                        <a:buChar char="ü"/>
                      </a:pPr>
                      <a:r>
                        <a:rPr lang="nl-NL" dirty="0"/>
                        <a:t>Andere verhouding tussen zorgprofessional en cliënt</a:t>
                      </a:r>
                    </a:p>
                    <a:p>
                      <a:pPr marL="285750" indent="-285750">
                        <a:buFont typeface="Wingdings" panose="05000000000000000000" pitchFamily="2" charset="2"/>
                        <a:buChar char="ü"/>
                      </a:pPr>
                      <a:endParaRPr lang="nl-NL" dirty="0"/>
                    </a:p>
                    <a:p>
                      <a:pPr marL="0" indent="0">
                        <a:buFont typeface="Wingdings" panose="05000000000000000000" pitchFamily="2" charset="2"/>
                        <a:buNone/>
                      </a:pPr>
                      <a:endParaRPr lang="nl-NL" dirty="0"/>
                    </a:p>
                  </a:txBody>
                  <a:tcPr/>
                </a:tc>
                <a:extLst>
                  <a:ext uri="{0D108BD9-81ED-4DB2-BD59-A6C34878D82A}">
                    <a16:rowId xmlns:a16="http://schemas.microsoft.com/office/drawing/2014/main" val="1930531967"/>
                  </a:ext>
                </a:extLst>
              </a:tr>
            </a:tbl>
          </a:graphicData>
        </a:graphic>
      </p:graphicFrame>
    </p:spTree>
    <p:extLst>
      <p:ext uri="{BB962C8B-B14F-4D97-AF65-F5344CB8AC3E}">
        <p14:creationId xmlns:p14="http://schemas.microsoft.com/office/powerpoint/2010/main" val="145349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92" name="Google Shape;192;g2bd96ef3a7d_0_23"/>
          <p:cNvSpPr txBox="1">
            <a:spLocks noGrp="1"/>
          </p:cNvSpPr>
          <p:nvPr>
            <p:ph type="sldNum" idx="12"/>
          </p:nvPr>
        </p:nvSpPr>
        <p:spPr>
          <a:xfrm>
            <a:off x="8211946" y="4810516"/>
            <a:ext cx="321000" cy="123000"/>
          </a:xfrm>
          <a:prstGeom prst="rect">
            <a:avLst/>
          </a:prstGeom>
          <a:noFill/>
          <a:ln>
            <a:noFill/>
          </a:ln>
        </p:spPr>
        <p:txBody>
          <a:bodyPr spcFirstLastPara="1" wrap="square" lIns="0" tIns="0" rIns="0" bIns="0" anchor="t" anchorCtr="0">
            <a:spAutoFit/>
          </a:bodyPr>
          <a:lstStyle/>
          <a:p>
            <a:pPr marL="145415" lvl="0" indent="0" algn="l" rtl="0">
              <a:lnSpc>
                <a:spcPct val="100000"/>
              </a:lnSpc>
              <a:spcBef>
                <a:spcPts val="0"/>
              </a:spcBef>
              <a:spcAft>
                <a:spcPts val="0"/>
              </a:spcAft>
              <a:buNone/>
            </a:pPr>
            <a:fld id="{00000000-1234-1234-1234-123412341234}" type="slidenum">
              <a:rPr lang="nl-NL" sz="800">
                <a:solidFill>
                  <a:srgbClr val="002F5B"/>
                </a:solidFill>
                <a:latin typeface="Verdana"/>
                <a:ea typeface="Verdana"/>
                <a:cs typeface="Verdana"/>
                <a:sym typeface="Verdana"/>
              </a:rPr>
              <a:t>15</a:t>
            </a:fld>
            <a:endParaRPr sz="800" dirty="0">
              <a:latin typeface="Verdana"/>
              <a:ea typeface="Verdana"/>
              <a:cs typeface="Verdana"/>
              <a:sym typeface="Verdana"/>
            </a:endParaRPr>
          </a:p>
        </p:txBody>
      </p:sp>
      <p:sp>
        <p:nvSpPr>
          <p:cNvPr id="2" name="Google Shape;103;p14">
            <a:extLst>
              <a:ext uri="{FF2B5EF4-FFF2-40B4-BE49-F238E27FC236}">
                <a16:creationId xmlns:a16="http://schemas.microsoft.com/office/drawing/2014/main" id="{96E82EA8-69B5-FD04-537B-054AA8D186FD}"/>
              </a:ext>
            </a:extLst>
          </p:cNvPr>
          <p:cNvSpPr txBox="1">
            <a:spLocks/>
          </p:cNvSpPr>
          <p:nvPr/>
        </p:nvSpPr>
        <p:spPr>
          <a:xfrm>
            <a:off x="2166037" y="220084"/>
            <a:ext cx="6888840" cy="43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9pPr>
          </a:lstStyle>
          <a:p>
            <a:r>
              <a:rPr lang="nl-NL" sz="1600" dirty="0"/>
              <a:t>Regioplan Achterhoek: </a:t>
            </a:r>
            <a:r>
              <a:rPr lang="nl-NL" sz="1600" i="1" dirty="0">
                <a:latin typeface="+mn-lt"/>
              </a:rPr>
              <a:t>Uitvoeringsstructuur</a:t>
            </a:r>
          </a:p>
        </p:txBody>
      </p:sp>
      <p:pic>
        <p:nvPicPr>
          <p:cNvPr id="4" name="Afbeelding 3">
            <a:extLst>
              <a:ext uri="{FF2B5EF4-FFF2-40B4-BE49-F238E27FC236}">
                <a16:creationId xmlns:a16="http://schemas.microsoft.com/office/drawing/2014/main" id="{3CF9A57C-C23A-9B4C-508E-0A4D9E0E4053}"/>
              </a:ext>
            </a:extLst>
          </p:cNvPr>
          <p:cNvPicPr>
            <a:picLocks noChangeAspect="1"/>
          </p:cNvPicPr>
          <p:nvPr/>
        </p:nvPicPr>
        <p:blipFill>
          <a:blip r:embed="rId3"/>
          <a:stretch>
            <a:fillRect/>
          </a:stretch>
        </p:blipFill>
        <p:spPr>
          <a:xfrm>
            <a:off x="323850" y="1019175"/>
            <a:ext cx="8496300" cy="31051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A5191E25-A7FD-D798-751A-001F4C158E79}"/>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6F826E10-D0E2-E543-39FB-114775720C7C}"/>
              </a:ext>
            </a:extLst>
          </p:cNvPr>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FC5102B9-8E2B-431B-2759-38D0BBD42D61}"/>
              </a:ext>
            </a:extLst>
          </p:cNvPr>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a:extLst>
              <a:ext uri="{FF2B5EF4-FFF2-40B4-BE49-F238E27FC236}">
                <a16:creationId xmlns:a16="http://schemas.microsoft.com/office/drawing/2014/main" id="{C5D84DEA-1E69-3D5E-09CA-DA6E6F4726E5}"/>
              </a:ext>
            </a:extLst>
          </p:cNvPr>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Vervolg</a:t>
            </a:r>
            <a:endParaRPr sz="3200" dirty="0"/>
          </a:p>
        </p:txBody>
      </p:sp>
      <p:sp>
        <p:nvSpPr>
          <p:cNvPr id="105" name="Google Shape;105;p14">
            <a:extLst>
              <a:ext uri="{FF2B5EF4-FFF2-40B4-BE49-F238E27FC236}">
                <a16:creationId xmlns:a16="http://schemas.microsoft.com/office/drawing/2014/main" id="{40E0EAFB-B245-11EC-08DA-88B85F51C34C}"/>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10" name="Tekstvak 9">
            <a:extLst>
              <a:ext uri="{FF2B5EF4-FFF2-40B4-BE49-F238E27FC236}">
                <a16:creationId xmlns:a16="http://schemas.microsoft.com/office/drawing/2014/main" id="{53CE8D84-FC49-42BB-737E-1DF7FF4B73B3}"/>
              </a:ext>
            </a:extLst>
          </p:cNvPr>
          <p:cNvSpPr txBox="1"/>
          <p:nvPr/>
        </p:nvSpPr>
        <p:spPr>
          <a:xfrm>
            <a:off x="381000" y="1740693"/>
            <a:ext cx="8625839" cy="2062103"/>
          </a:xfrm>
          <a:prstGeom prst="rect">
            <a:avLst/>
          </a:prstGeom>
          <a:noFill/>
        </p:spPr>
        <p:txBody>
          <a:bodyPr wrap="square">
            <a:spAutoFit/>
          </a:bodyPr>
          <a:lstStyle/>
          <a:p>
            <a:endParaRPr lang="nl-NL" sz="1600" i="1" dirty="0">
              <a:latin typeface="+mn-lt"/>
            </a:endParaRPr>
          </a:p>
          <a:p>
            <a:pPr lvl="4"/>
            <a:endParaRPr lang="nl-NL" sz="1600" dirty="0">
              <a:latin typeface="+mn-lt"/>
            </a:endParaRPr>
          </a:p>
          <a:p>
            <a:pPr marL="285750" lvl="4" indent="-285750">
              <a:buFont typeface="Wingdings" panose="05000000000000000000" pitchFamily="2" charset="2"/>
              <a:buChar char="§"/>
            </a:pPr>
            <a:r>
              <a:rPr lang="nl-NL" sz="1600" dirty="0">
                <a:latin typeface="+mn-lt"/>
              </a:rPr>
              <a:t>Invulling van de samenwerkingsstructuur</a:t>
            </a:r>
          </a:p>
          <a:p>
            <a:pPr marL="285750" lvl="4" indent="-285750">
              <a:buFont typeface="Wingdings" panose="05000000000000000000" pitchFamily="2" charset="2"/>
              <a:buChar char="§"/>
            </a:pPr>
            <a:endParaRPr lang="nl-NL" sz="1600" dirty="0">
              <a:latin typeface="+mn-lt"/>
            </a:endParaRPr>
          </a:p>
          <a:p>
            <a:pPr marL="285750" lvl="4" indent="-285750">
              <a:buFont typeface="Wingdings" panose="05000000000000000000" pitchFamily="2" charset="2"/>
              <a:buChar char="§"/>
            </a:pPr>
            <a:r>
              <a:rPr lang="nl-NL" sz="1600" dirty="0">
                <a:latin typeface="+mn-lt"/>
              </a:rPr>
              <a:t>Gaan aan de slag met partijen uit de regio rond de betreffende thema’s</a:t>
            </a:r>
          </a:p>
          <a:p>
            <a:pPr marL="285750" lvl="4" indent="-285750">
              <a:buFont typeface="Wingdings" panose="05000000000000000000" pitchFamily="2" charset="2"/>
              <a:buChar char="§"/>
            </a:pPr>
            <a:endParaRPr lang="nl-NL" sz="1600" dirty="0">
              <a:latin typeface="+mn-lt"/>
            </a:endParaRPr>
          </a:p>
          <a:p>
            <a:pPr marL="285750" lvl="4" indent="-285750">
              <a:buFont typeface="Wingdings" panose="05000000000000000000" pitchFamily="2" charset="2"/>
              <a:buChar char="§"/>
            </a:pPr>
            <a:r>
              <a:rPr lang="nl-NL" sz="1600" dirty="0">
                <a:latin typeface="+mn-lt"/>
              </a:rPr>
              <a:t>We werken aan acties, projecten en programma’s die bijdragen aan het Regioplan</a:t>
            </a:r>
          </a:p>
          <a:p>
            <a:pPr lvl="4"/>
            <a:endParaRPr lang="nl-NL" sz="1600" dirty="0">
              <a:latin typeface="+mn-lt"/>
            </a:endParaRPr>
          </a:p>
        </p:txBody>
      </p:sp>
    </p:spTree>
    <p:extLst>
      <p:ext uri="{BB962C8B-B14F-4D97-AF65-F5344CB8AC3E}">
        <p14:creationId xmlns:p14="http://schemas.microsoft.com/office/powerpoint/2010/main" val="2539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cxnSp>
        <p:nvCxnSpPr>
          <p:cNvPr id="323" name="Google Shape;323;p30"/>
          <p:cNvCxnSpPr>
            <a:cxnSpLocks/>
            <a:endCxn id="324" idx="1"/>
          </p:cNvCxnSpPr>
          <p:nvPr/>
        </p:nvCxnSpPr>
        <p:spPr>
          <a:xfrm>
            <a:off x="6450" y="1428750"/>
            <a:ext cx="2111550" cy="14581"/>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118000" y="935722"/>
            <a:ext cx="4878223" cy="101521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Vragen?</a:t>
            </a:r>
            <a:endParaRPr sz="3600" dirty="0"/>
          </a:p>
        </p:txBody>
      </p:sp>
      <p:cxnSp>
        <p:nvCxnSpPr>
          <p:cNvPr id="325" name="Google Shape;325;p30"/>
          <p:cNvCxnSpPr>
            <a:cxnSpLocks/>
          </p:cNvCxnSpPr>
          <p:nvPr/>
        </p:nvCxnSpPr>
        <p:spPr>
          <a:xfrm>
            <a:off x="6751674" y="1428750"/>
            <a:ext cx="2392226"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31925" y="859175"/>
            <a:ext cx="1139100" cy="1139100"/>
          </a:xfrm>
          <a:prstGeom prst="ellipse">
            <a:avLst/>
          </a:prstGeom>
          <a:solidFill>
            <a:srgbClr val="8CB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7" name="Google Shape;327;p30"/>
          <p:cNvGrpSpPr/>
          <p:nvPr/>
        </p:nvGrpSpPr>
        <p:grpSpPr>
          <a:xfrm>
            <a:off x="1148888" y="1190759"/>
            <a:ext cx="505722" cy="475767"/>
            <a:chOff x="5972700" y="2330200"/>
            <a:chExt cx="411625" cy="387275"/>
          </a:xfrm>
        </p:grpSpPr>
        <p:sp>
          <p:nvSpPr>
            <p:cNvPr id="328" name="Google Shape;328;p3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3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4E8DAB1F-AECF-388F-055D-321E81986F2E}"/>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E9958EFE-5A33-F4BC-A460-6C9775F2E165}"/>
              </a:ext>
            </a:extLst>
          </p:cNvPr>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1B83696D-1073-FB1A-7EAC-E1A7C52EB301}"/>
              </a:ext>
            </a:extLst>
          </p:cNvPr>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a:extLst>
              <a:ext uri="{FF2B5EF4-FFF2-40B4-BE49-F238E27FC236}">
                <a16:creationId xmlns:a16="http://schemas.microsoft.com/office/drawing/2014/main" id="{C1B01C35-0D9D-0220-B020-677C102898F3}"/>
              </a:ext>
            </a:extLst>
          </p:cNvPr>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Bronnen</a:t>
            </a:r>
            <a:endParaRPr sz="3200" dirty="0"/>
          </a:p>
        </p:txBody>
      </p:sp>
      <p:sp>
        <p:nvSpPr>
          <p:cNvPr id="105" name="Google Shape;105;p14">
            <a:extLst>
              <a:ext uri="{FF2B5EF4-FFF2-40B4-BE49-F238E27FC236}">
                <a16:creationId xmlns:a16="http://schemas.microsoft.com/office/drawing/2014/main" id="{771A5EAF-2E7C-812F-038B-20C848A438C0}"/>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10" name="Tekstvak 9">
            <a:extLst>
              <a:ext uri="{FF2B5EF4-FFF2-40B4-BE49-F238E27FC236}">
                <a16:creationId xmlns:a16="http://schemas.microsoft.com/office/drawing/2014/main" id="{930F93D4-4863-41A6-6FD5-4520F32842C4}"/>
              </a:ext>
            </a:extLst>
          </p:cNvPr>
          <p:cNvSpPr txBox="1"/>
          <p:nvPr/>
        </p:nvSpPr>
        <p:spPr>
          <a:xfrm>
            <a:off x="381000" y="1740693"/>
            <a:ext cx="8625839" cy="2308324"/>
          </a:xfrm>
          <a:prstGeom prst="rect">
            <a:avLst/>
          </a:prstGeom>
          <a:noFill/>
        </p:spPr>
        <p:txBody>
          <a:bodyPr wrap="square">
            <a:spAutoFit/>
          </a:bodyPr>
          <a:lstStyle/>
          <a:p>
            <a:endParaRPr lang="nl-NL" sz="1600" i="1" dirty="0">
              <a:latin typeface="+mn-lt"/>
            </a:endParaRPr>
          </a:p>
          <a:p>
            <a:endParaRPr lang="nl-NL" sz="1600" i="1" dirty="0">
              <a:latin typeface="+mn-lt"/>
            </a:endParaRPr>
          </a:p>
          <a:p>
            <a:r>
              <a:rPr lang="nl-NL" sz="1600" dirty="0">
                <a:latin typeface="+mn-lt"/>
                <a:hlinkClick r:id="rId4"/>
              </a:rPr>
              <a:t>Achterhoek Visie 2030</a:t>
            </a:r>
            <a:endParaRPr lang="nl-NL" sz="1600" dirty="0">
              <a:latin typeface="+mn-lt"/>
            </a:endParaRPr>
          </a:p>
          <a:p>
            <a:pPr lvl="4"/>
            <a:r>
              <a:rPr lang="nl-NL" sz="1600" dirty="0">
                <a:latin typeface="+mn-lt"/>
                <a:hlinkClick r:id="rId5"/>
              </a:rPr>
              <a:t>Regiovisie De Gezondste Regio</a:t>
            </a:r>
            <a:endParaRPr lang="nl-NL" sz="1600" dirty="0">
              <a:latin typeface="+mn-lt"/>
            </a:endParaRPr>
          </a:p>
          <a:p>
            <a:pPr lvl="4"/>
            <a:r>
              <a:rPr lang="nl-NL" sz="1600" dirty="0">
                <a:latin typeface="+mn-lt"/>
                <a:hlinkClick r:id="rId6"/>
              </a:rPr>
              <a:t>Uitvoeringsplan Thematafel De Gezondste Regio</a:t>
            </a:r>
            <a:endParaRPr lang="nl-NL" sz="1600" dirty="0">
              <a:latin typeface="+mn-lt"/>
            </a:endParaRPr>
          </a:p>
          <a:p>
            <a:pPr lvl="4"/>
            <a:endParaRPr lang="nl-NL" sz="1600" dirty="0">
              <a:latin typeface="+mn-lt"/>
            </a:endParaRPr>
          </a:p>
          <a:p>
            <a:pPr lvl="4"/>
            <a:r>
              <a:rPr lang="nl-NL" sz="1600" dirty="0">
                <a:latin typeface="+mn-lt"/>
                <a:hlinkClick r:id="rId7"/>
              </a:rPr>
              <a:t>Integraal Zorgakkoord</a:t>
            </a:r>
            <a:endParaRPr lang="nl-NL" sz="1600" dirty="0">
              <a:latin typeface="+mn-lt"/>
            </a:endParaRPr>
          </a:p>
          <a:p>
            <a:pPr lvl="4"/>
            <a:r>
              <a:rPr lang="nl-NL" sz="1600" dirty="0">
                <a:latin typeface="+mn-lt"/>
                <a:hlinkClick r:id="rId8">
                  <a:extLst>
                    <a:ext uri="{A12FA001-AC4F-418D-AE19-62706E023703}">
                      <ahyp:hlinkClr xmlns:ahyp="http://schemas.microsoft.com/office/drawing/2018/hyperlinkcolor" val="tx"/>
                    </a:ext>
                  </a:extLst>
                </a:hlinkClick>
              </a:rPr>
              <a:t>Regiobeeld Achterhoek</a:t>
            </a:r>
            <a:endParaRPr lang="nl-NL" sz="1600" dirty="0">
              <a:latin typeface="+mn-lt"/>
            </a:endParaRPr>
          </a:p>
          <a:p>
            <a:pPr lvl="4"/>
            <a:r>
              <a:rPr lang="nl-NL" sz="1600" dirty="0">
                <a:latin typeface="+mn-lt"/>
                <a:hlinkClick r:id="rId9"/>
              </a:rPr>
              <a:t>Regioplan De Gezondste Regio</a:t>
            </a:r>
            <a:endParaRPr lang="nl-NL" sz="1600" dirty="0">
              <a:latin typeface="Lora" pitchFamily="2" charset="0"/>
            </a:endParaRPr>
          </a:p>
        </p:txBody>
      </p:sp>
    </p:spTree>
    <p:extLst>
      <p:ext uri="{BB962C8B-B14F-4D97-AF65-F5344CB8AC3E}">
        <p14:creationId xmlns:p14="http://schemas.microsoft.com/office/powerpoint/2010/main" val="291958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36656" y="1761893"/>
            <a:ext cx="7270687" cy="62229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3200" dirty="0"/>
            </a:br>
            <a:br>
              <a:rPr lang="en" sz="3200" dirty="0"/>
            </a:br>
            <a:br>
              <a:rPr lang="en" sz="3200" dirty="0"/>
            </a:br>
            <a:br>
              <a:rPr lang="en" sz="3200" dirty="0"/>
            </a:br>
            <a:br>
              <a:rPr lang="en" sz="3200" dirty="0"/>
            </a:br>
            <a:br>
              <a:rPr lang="en" sz="3200" dirty="0"/>
            </a:br>
            <a:br>
              <a:rPr lang="en" sz="3200" dirty="0"/>
            </a:br>
            <a:br>
              <a:rPr lang="en" sz="3200" dirty="0"/>
            </a:br>
            <a:br>
              <a:rPr lang="en" dirty="0"/>
            </a:br>
            <a:r>
              <a:rPr lang="en" sz="3200" dirty="0"/>
              <a:t>Renée Wilke, Achterhoek Board</a:t>
            </a:r>
            <a:br>
              <a:rPr lang="en" dirty="0"/>
            </a:br>
            <a:r>
              <a:rPr lang="en" sz="3200" dirty="0"/>
              <a:t>Haiko Vink, Programmaregisseur</a:t>
            </a:r>
            <a:endParaRPr sz="3200" dirty="0"/>
          </a:p>
        </p:txBody>
      </p:sp>
      <p:pic>
        <p:nvPicPr>
          <p:cNvPr id="3" name="Afbeelding 2">
            <a:hlinkClick r:id="rId3"/>
            <a:extLst>
              <a:ext uri="{FF2B5EF4-FFF2-40B4-BE49-F238E27FC236}">
                <a16:creationId xmlns:a16="http://schemas.microsoft.com/office/drawing/2014/main" id="{1E9D9B84-E4CF-4A2A-9E6A-1FCF6D9F0945}"/>
              </a:ext>
            </a:extLst>
          </p:cNvPr>
          <p:cNvPicPr>
            <a:picLocks noChangeAspect="1"/>
          </p:cNvPicPr>
          <p:nvPr/>
        </p:nvPicPr>
        <p:blipFill>
          <a:blip r:embed="rId4"/>
          <a:stretch>
            <a:fillRect/>
          </a:stretch>
        </p:blipFill>
        <p:spPr>
          <a:xfrm>
            <a:off x="557285" y="3171165"/>
            <a:ext cx="2684028" cy="1098831"/>
          </a:xfrm>
          <a:prstGeom prst="rect">
            <a:avLst/>
          </a:prstGeom>
        </p:spPr>
      </p:pic>
    </p:spTree>
    <p:extLst>
      <p:ext uri="{BB962C8B-B14F-4D97-AF65-F5344CB8AC3E}">
        <p14:creationId xmlns:p14="http://schemas.microsoft.com/office/powerpoint/2010/main" val="37676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122464" y="350520"/>
            <a:ext cx="7518616" cy="3390900"/>
          </a:xfrm>
          <a:prstGeom prst="rect">
            <a:avLst/>
          </a:prstGeom>
        </p:spPr>
        <p:txBody>
          <a:bodyPr spcFirstLastPara="1" wrap="square" lIns="91425" tIns="91425" rIns="91425" bIns="91425" anchor="b" anchorCtr="0">
            <a:noAutofit/>
          </a:bodyPr>
          <a:lstStyle/>
          <a:p>
            <a:pPr lvl="0" algn="l" rtl="0">
              <a:spcBef>
                <a:spcPts val="0"/>
              </a:spcBef>
              <a:spcAft>
                <a:spcPts val="0"/>
              </a:spcAft>
            </a:pP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sz="2400" i="1" dirty="0">
                <a:latin typeface="+mn-lt"/>
              </a:rPr>
              <a:t>Samenwerken aan langer gelukkig en gezond leven in de Achterhoek</a:t>
            </a:r>
            <a:br>
              <a:rPr lang="nl-NL" sz="1600" i="1" dirty="0">
                <a:latin typeface="+mn-lt"/>
              </a:rPr>
            </a:br>
            <a:br>
              <a:rPr lang="nl-NL" dirty="0"/>
            </a:br>
            <a:r>
              <a:rPr lang="nl-NL" sz="1600" dirty="0"/>
              <a:t>1. Achtergrond: Visie 2030, Regiovisie, Uitvoeringsplan</a:t>
            </a:r>
            <a:br>
              <a:rPr lang="nl-NL" sz="1600" dirty="0"/>
            </a:br>
            <a:br>
              <a:rPr lang="nl-NL" sz="1600" dirty="0"/>
            </a:br>
            <a:r>
              <a:rPr lang="nl-NL" sz="1600" dirty="0"/>
              <a:t>2. Regioplan Achterhoek:</a:t>
            </a:r>
            <a:br>
              <a:rPr lang="nl-NL" sz="1600" dirty="0"/>
            </a:br>
            <a:r>
              <a:rPr lang="nl-NL" sz="1600" dirty="0"/>
              <a:t>          - Thema’s in het Regioplan </a:t>
            </a:r>
            <a:br>
              <a:rPr lang="nl-NL" sz="1600" dirty="0"/>
            </a:br>
            <a:r>
              <a:rPr lang="nl-NL" sz="1600" dirty="0"/>
              <a:t>          - Uitvoeringsstructuur Regioplan</a:t>
            </a:r>
            <a:br>
              <a:rPr lang="nl-NL" sz="1600" dirty="0"/>
            </a:br>
            <a:br>
              <a:rPr lang="nl-NL" sz="1600" dirty="0"/>
            </a:br>
            <a:r>
              <a:rPr lang="nl-NL" sz="1600" dirty="0"/>
              <a:t>3. Vervolg</a:t>
            </a:r>
            <a:br>
              <a:rPr lang="nl-NL" sz="1600" dirty="0"/>
            </a:br>
            <a:endParaRPr dirty="0"/>
          </a:p>
        </p:txBody>
      </p:sp>
      <p:pic>
        <p:nvPicPr>
          <p:cNvPr id="3" name="Afbeelding 2">
            <a:hlinkClick r:id="rId3"/>
            <a:extLst>
              <a:ext uri="{FF2B5EF4-FFF2-40B4-BE49-F238E27FC236}">
                <a16:creationId xmlns:a16="http://schemas.microsoft.com/office/drawing/2014/main" id="{1E9D9B84-E4CF-4A2A-9E6A-1FCF6D9F0945}"/>
              </a:ext>
            </a:extLst>
          </p:cNvPr>
          <p:cNvPicPr>
            <a:picLocks noChangeAspect="1"/>
          </p:cNvPicPr>
          <p:nvPr/>
        </p:nvPicPr>
        <p:blipFill>
          <a:blip r:embed="rId4"/>
          <a:stretch>
            <a:fillRect/>
          </a:stretch>
        </p:blipFill>
        <p:spPr>
          <a:xfrm>
            <a:off x="557285" y="3171165"/>
            <a:ext cx="2684028" cy="1098831"/>
          </a:xfrm>
          <a:prstGeom prst="rect">
            <a:avLst/>
          </a:prstGeom>
        </p:spPr>
      </p:pic>
    </p:spTree>
    <p:extLst>
      <p:ext uri="{BB962C8B-B14F-4D97-AF65-F5344CB8AC3E}">
        <p14:creationId xmlns:p14="http://schemas.microsoft.com/office/powerpoint/2010/main" val="355999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cxnSp>
        <p:nvCxnSpPr>
          <p:cNvPr id="101" name="Google Shape;101;p14"/>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Achtergrond</a:t>
            </a:r>
            <a:endParaRPr sz="3200" dirty="0"/>
          </a:p>
        </p:txBody>
      </p: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sp>
        <p:nvSpPr>
          <p:cNvPr id="10" name="Tekstvak 9">
            <a:extLst>
              <a:ext uri="{FF2B5EF4-FFF2-40B4-BE49-F238E27FC236}">
                <a16:creationId xmlns:a16="http://schemas.microsoft.com/office/drawing/2014/main" id="{B4F1774A-8C5D-4A37-B15D-8BE1E31AB366}"/>
              </a:ext>
            </a:extLst>
          </p:cNvPr>
          <p:cNvSpPr txBox="1"/>
          <p:nvPr/>
        </p:nvSpPr>
        <p:spPr>
          <a:xfrm>
            <a:off x="381000" y="1740693"/>
            <a:ext cx="8625839" cy="3046988"/>
          </a:xfrm>
          <a:prstGeom prst="rect">
            <a:avLst/>
          </a:prstGeom>
          <a:noFill/>
        </p:spPr>
        <p:txBody>
          <a:bodyPr wrap="square">
            <a:spAutoFit/>
          </a:bodyPr>
          <a:lstStyle/>
          <a:p>
            <a:endParaRPr lang="nl-NL" sz="1600" i="1" dirty="0">
              <a:latin typeface="+mn-lt"/>
            </a:endParaRPr>
          </a:p>
          <a:p>
            <a:r>
              <a:rPr lang="nl-NL" sz="1600" i="1" dirty="0">
                <a:latin typeface="+mn-lt"/>
              </a:rPr>
              <a:t>Samenwerken aan langer gelukkig en gezond leven in de Achterhoek</a:t>
            </a:r>
          </a:p>
          <a:p>
            <a:endParaRPr lang="nl-NL" sz="1600" i="1" dirty="0">
              <a:latin typeface="+mn-lt"/>
            </a:endParaRPr>
          </a:p>
          <a:p>
            <a:r>
              <a:rPr lang="nl-NL" sz="1600" dirty="0">
                <a:latin typeface="+mn-lt"/>
              </a:rPr>
              <a:t>1. Achterhoek Visie 2030: </a:t>
            </a:r>
            <a:br>
              <a:rPr lang="nl-NL" sz="1600" dirty="0">
                <a:latin typeface="+mn-lt"/>
              </a:rPr>
            </a:br>
            <a:r>
              <a:rPr lang="nl-NL" sz="1600" dirty="0">
                <a:latin typeface="+mn-lt"/>
              </a:rPr>
              <a:t>Vernieuwing, preventie, zorginnovatie</a:t>
            </a:r>
          </a:p>
          <a:p>
            <a:endParaRPr lang="nl-NL" sz="1600" dirty="0">
              <a:latin typeface="+mn-lt"/>
            </a:endParaRPr>
          </a:p>
          <a:p>
            <a:pPr lvl="4"/>
            <a:r>
              <a:rPr lang="nl-NL" sz="1600" dirty="0">
                <a:latin typeface="+mn-lt"/>
              </a:rPr>
              <a:t>2. Regiovisie De Gezondste Regio: </a:t>
            </a:r>
            <a:br>
              <a:rPr lang="nl-NL" sz="1600" dirty="0">
                <a:latin typeface="+mn-lt"/>
              </a:rPr>
            </a:br>
            <a:r>
              <a:rPr lang="nl-NL" sz="1600" dirty="0">
                <a:latin typeface="+mn-lt"/>
              </a:rPr>
              <a:t>Positieve gezondheid, Quadruple Aim, Samenhang tussen alle domeinen</a:t>
            </a:r>
          </a:p>
          <a:p>
            <a:pPr lvl="4"/>
            <a:endParaRPr lang="nl-NL" sz="1600" dirty="0">
              <a:latin typeface="+mn-lt"/>
            </a:endParaRPr>
          </a:p>
          <a:p>
            <a:pPr lvl="4"/>
            <a:r>
              <a:rPr lang="nl-NL" sz="1600" dirty="0">
                <a:latin typeface="+mn-lt"/>
              </a:rPr>
              <a:t>3. Uitvoeringsplan Thematafel De Gezondste Regio 2024: </a:t>
            </a:r>
            <a:br>
              <a:rPr lang="nl-NL" sz="1600" dirty="0">
                <a:latin typeface="+mn-lt"/>
              </a:rPr>
            </a:br>
            <a:r>
              <a:rPr lang="nl-NL" sz="1600" dirty="0">
                <a:latin typeface="+mn-lt"/>
              </a:rPr>
              <a:t>Uitwerking Integraal Zorgakkoord (IZA) in regio = Regioplan Achterhoek</a:t>
            </a:r>
            <a:br>
              <a:rPr lang="nl-NL" sz="1600" dirty="0">
                <a:latin typeface="+mn-lt"/>
              </a:rPr>
            </a:br>
            <a:r>
              <a:rPr lang="nl-NL" sz="1600" dirty="0">
                <a:latin typeface="+mn-lt"/>
              </a:rPr>
              <a:t>Zorginnovatie, Preventie, Eigen Regie, Brede integrale visie op gezondheidszorg</a:t>
            </a:r>
            <a:endParaRPr lang="nl-NL" sz="1600" dirty="0">
              <a:latin typeface="Lora" pitchFamily="2" charset="0"/>
            </a:endParaRPr>
          </a:p>
        </p:txBody>
      </p:sp>
    </p:spTree>
    <p:extLst>
      <p:ext uri="{BB962C8B-B14F-4D97-AF65-F5344CB8AC3E}">
        <p14:creationId xmlns:p14="http://schemas.microsoft.com/office/powerpoint/2010/main" val="297224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01E8A8DB-0A91-8C40-3506-5C098562BC21}"/>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81E0D5C2-7DA4-4DFE-1EE4-C47898465E14}"/>
              </a:ext>
            </a:extLst>
          </p:cNvPr>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99DC961F-369E-85D2-390C-5F31AE7A5E66}"/>
              </a:ext>
            </a:extLst>
          </p:cNvPr>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a:extLst>
              <a:ext uri="{FF2B5EF4-FFF2-40B4-BE49-F238E27FC236}">
                <a16:creationId xmlns:a16="http://schemas.microsoft.com/office/drawing/2014/main" id="{181E28F4-9090-09E7-5930-C27A365E017B}"/>
              </a:ext>
            </a:extLst>
          </p:cNvPr>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8384CF2A-CAB4-F64B-A452-AFC9677A3FAE}"/>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10" name="Tekstvak 9">
            <a:extLst>
              <a:ext uri="{FF2B5EF4-FFF2-40B4-BE49-F238E27FC236}">
                <a16:creationId xmlns:a16="http://schemas.microsoft.com/office/drawing/2014/main" id="{03A57648-020D-64E2-947F-F92DF40D90BA}"/>
              </a:ext>
            </a:extLst>
          </p:cNvPr>
          <p:cNvSpPr txBox="1"/>
          <p:nvPr/>
        </p:nvSpPr>
        <p:spPr>
          <a:xfrm>
            <a:off x="381000" y="1740693"/>
            <a:ext cx="8625839" cy="2062103"/>
          </a:xfrm>
          <a:prstGeom prst="rect">
            <a:avLst/>
          </a:prstGeom>
          <a:noFill/>
        </p:spPr>
        <p:txBody>
          <a:bodyPr wrap="square">
            <a:spAutoFit/>
          </a:bodyPr>
          <a:lstStyle/>
          <a:p>
            <a:endParaRPr lang="nl-NL" sz="1600" i="1" dirty="0">
              <a:latin typeface="+mn-lt"/>
            </a:endParaRPr>
          </a:p>
          <a:p>
            <a:r>
              <a:rPr lang="nl-NL" sz="1600" i="1" dirty="0">
                <a:latin typeface="+mn-lt"/>
              </a:rPr>
              <a:t>Samenwerken aan langer gelukkig en gezond leven in de Achterhoek</a:t>
            </a:r>
          </a:p>
          <a:p>
            <a:endParaRPr lang="nl-NL" sz="1600" i="1" dirty="0">
              <a:latin typeface="+mn-lt"/>
            </a:endParaRPr>
          </a:p>
          <a:p>
            <a:r>
              <a:rPr lang="nl-NL" sz="1600" dirty="0">
                <a:latin typeface="+mn-lt"/>
              </a:rPr>
              <a:t>1. Integraal Zorgakkoord (2022)</a:t>
            </a:r>
          </a:p>
          <a:p>
            <a:endParaRPr lang="nl-NL" sz="1600" dirty="0">
              <a:latin typeface="+mn-lt"/>
            </a:endParaRPr>
          </a:p>
          <a:p>
            <a:pPr lvl="4"/>
            <a:r>
              <a:rPr lang="nl-NL" sz="1600" dirty="0">
                <a:latin typeface="+mn-lt"/>
              </a:rPr>
              <a:t>2. Regiobeeld Achterhoek (Juli 2023)</a:t>
            </a:r>
          </a:p>
          <a:p>
            <a:pPr lvl="4"/>
            <a:endParaRPr lang="nl-NL" sz="1600" dirty="0">
              <a:latin typeface="+mn-lt"/>
            </a:endParaRPr>
          </a:p>
          <a:p>
            <a:pPr lvl="4"/>
            <a:r>
              <a:rPr lang="nl-NL" sz="1600" dirty="0">
                <a:latin typeface="+mn-lt"/>
              </a:rPr>
              <a:t>3. Regioplan Achterhoek De Gezondste Regio (December 2023)</a:t>
            </a:r>
            <a:endParaRPr lang="nl-NL" sz="1600" dirty="0">
              <a:latin typeface="Lora" pitchFamily="2" charset="0"/>
            </a:endParaRPr>
          </a:p>
        </p:txBody>
      </p:sp>
    </p:spTree>
    <p:extLst>
      <p:ext uri="{BB962C8B-B14F-4D97-AF65-F5344CB8AC3E}">
        <p14:creationId xmlns:p14="http://schemas.microsoft.com/office/powerpoint/2010/main" val="301715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85FBF963-BB6B-DCE2-DDC5-6092730C00C7}"/>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1ED09D13-9B8B-4F63-A0F3-5916097AB286}"/>
              </a:ext>
            </a:extLst>
          </p:cNvPr>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A740F60D-5636-2545-60E7-FA99D75447E0}"/>
              </a:ext>
            </a:extLst>
          </p:cNvPr>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a:extLst>
              <a:ext uri="{FF2B5EF4-FFF2-40B4-BE49-F238E27FC236}">
                <a16:creationId xmlns:a16="http://schemas.microsoft.com/office/drawing/2014/main" id="{687E3369-0245-395A-E327-441C1E03051C}"/>
              </a:ext>
            </a:extLst>
          </p:cNvPr>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8787A439-7E35-9A5F-829D-A8507A5BAB77}"/>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10" name="Tekstvak 9">
            <a:extLst>
              <a:ext uri="{FF2B5EF4-FFF2-40B4-BE49-F238E27FC236}">
                <a16:creationId xmlns:a16="http://schemas.microsoft.com/office/drawing/2014/main" id="{BE7826FF-ADDB-1B85-2D54-ECA54C17EBE4}"/>
              </a:ext>
            </a:extLst>
          </p:cNvPr>
          <p:cNvSpPr txBox="1"/>
          <p:nvPr/>
        </p:nvSpPr>
        <p:spPr>
          <a:xfrm>
            <a:off x="685800" y="1959119"/>
            <a:ext cx="8625839" cy="2831544"/>
          </a:xfrm>
          <a:prstGeom prst="rect">
            <a:avLst/>
          </a:prstGeom>
          <a:noFill/>
        </p:spPr>
        <p:txBody>
          <a:bodyPr wrap="square">
            <a:spAutoFit/>
          </a:bodyPr>
          <a:lstStyle/>
          <a:p>
            <a:endParaRPr lang="nl-NL" sz="1600" i="1" dirty="0">
              <a:latin typeface="+mn-lt"/>
            </a:endParaRPr>
          </a:p>
          <a:p>
            <a:pPr marL="342900" indent="-342900">
              <a:buAutoNum type="arabicPeriod"/>
            </a:pPr>
            <a:r>
              <a:rPr lang="nl-NL" sz="1600" i="1" dirty="0">
                <a:latin typeface="+mn-lt"/>
              </a:rPr>
              <a:t>Integraal Zorgakkoord: Landelijk Akkoord (2022)</a:t>
            </a:r>
          </a:p>
          <a:p>
            <a:pPr algn="l"/>
            <a:endParaRPr lang="nl-NL" sz="1800" b="0" i="0" u="none" strike="noStrike" baseline="0" dirty="0">
              <a:solidFill>
                <a:srgbClr val="000000"/>
              </a:solidFill>
              <a:latin typeface="Calibri" panose="020F0502020204030204" pitchFamily="34" charset="0"/>
            </a:endParaRPr>
          </a:p>
          <a:p>
            <a:r>
              <a:rPr lang="nl-NL" sz="1600" dirty="0">
                <a:latin typeface="+mn-lt"/>
              </a:rPr>
              <a:t>De zorg voor de toekomst toegankelijk, betaalbaar en </a:t>
            </a:r>
          </a:p>
          <a:p>
            <a:r>
              <a:rPr lang="nl-NL" sz="1600" dirty="0">
                <a:latin typeface="+mn-lt"/>
              </a:rPr>
              <a:t>kwalitatief goed houden</a:t>
            </a:r>
          </a:p>
          <a:p>
            <a:endParaRPr lang="nl-NL" sz="1600" dirty="0">
              <a:latin typeface="+mn-lt"/>
            </a:endParaRPr>
          </a:p>
          <a:p>
            <a:r>
              <a:rPr lang="nl-NL" sz="1600" dirty="0">
                <a:latin typeface="+mn-lt"/>
              </a:rPr>
              <a:t>Samen werken op regionaal niveau met zorgorganisaties,</a:t>
            </a:r>
          </a:p>
          <a:p>
            <a:r>
              <a:rPr lang="nl-NL" sz="1600" dirty="0">
                <a:latin typeface="+mn-lt"/>
              </a:rPr>
              <a:t>gemeenten, verzekeraar, inwoners &amp; professionals.</a:t>
            </a:r>
          </a:p>
          <a:p>
            <a:pPr marL="342900" indent="-342900">
              <a:buAutoNum type="arabicPeriod"/>
            </a:pPr>
            <a:endParaRPr lang="nl-NL" sz="1600" i="1" dirty="0">
              <a:latin typeface="+mn-lt"/>
            </a:endParaRPr>
          </a:p>
          <a:p>
            <a:pPr marL="342900" indent="-342900">
              <a:buAutoNum type="arabicPeriod"/>
            </a:pPr>
            <a:endParaRPr lang="nl-NL" sz="1600" i="1" dirty="0">
              <a:latin typeface="+mn-lt"/>
            </a:endParaRPr>
          </a:p>
          <a:p>
            <a:endParaRPr lang="nl-NL" sz="1600" i="1" dirty="0">
              <a:latin typeface="+mn-lt"/>
            </a:endParaRPr>
          </a:p>
        </p:txBody>
      </p:sp>
      <p:pic>
        <p:nvPicPr>
          <p:cNvPr id="1026" name="Picture 2" descr="Update: Integraal Zorgakkoord ondertekend | Federatie Medisch Specialisten">
            <a:extLst>
              <a:ext uri="{FF2B5EF4-FFF2-40B4-BE49-F238E27FC236}">
                <a16:creationId xmlns:a16="http://schemas.microsoft.com/office/drawing/2014/main" id="{AFC9CBDE-8F97-0E79-7F22-A69E17654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367" y="2069869"/>
            <a:ext cx="3061560" cy="209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7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397BA3D2-CA92-D85E-09B2-86FC8323B3F0}"/>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56D1DFC6-2DC7-5A10-7C93-E2ECF19444EE}"/>
              </a:ext>
            </a:extLst>
          </p:cNvPr>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72C0815F-BA72-A767-870C-D8933FEDBC87}"/>
              </a:ext>
            </a:extLst>
          </p:cNvPr>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a:extLst>
              <a:ext uri="{FF2B5EF4-FFF2-40B4-BE49-F238E27FC236}">
                <a16:creationId xmlns:a16="http://schemas.microsoft.com/office/drawing/2014/main" id="{AD0A9FBA-5853-05C2-A069-3676D13726BA}"/>
              </a:ext>
            </a:extLst>
          </p:cNvPr>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F0336403-D007-D0F5-854E-B85718EE2C7D}"/>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10" name="Tekstvak 9">
            <a:extLst>
              <a:ext uri="{FF2B5EF4-FFF2-40B4-BE49-F238E27FC236}">
                <a16:creationId xmlns:a16="http://schemas.microsoft.com/office/drawing/2014/main" id="{FA3B5D13-572A-FB63-BCAD-D67900D6B4A6}"/>
              </a:ext>
            </a:extLst>
          </p:cNvPr>
          <p:cNvSpPr txBox="1"/>
          <p:nvPr/>
        </p:nvSpPr>
        <p:spPr>
          <a:xfrm>
            <a:off x="381000" y="1740693"/>
            <a:ext cx="8625839" cy="2462213"/>
          </a:xfrm>
          <a:prstGeom prst="rect">
            <a:avLst/>
          </a:prstGeom>
          <a:noFill/>
        </p:spPr>
        <p:txBody>
          <a:bodyPr wrap="square">
            <a:spAutoFit/>
          </a:bodyPr>
          <a:lstStyle/>
          <a:p>
            <a:endParaRPr lang="nl-NL" sz="1600" i="1" dirty="0">
              <a:latin typeface="+mn-lt"/>
            </a:endParaRPr>
          </a:p>
          <a:p>
            <a:r>
              <a:rPr lang="nl-NL" sz="1600" i="1" dirty="0">
                <a:latin typeface="+mn-lt"/>
              </a:rPr>
              <a:t>2. Regiobeeld Achterhoek</a:t>
            </a:r>
          </a:p>
          <a:p>
            <a:endParaRPr lang="nl-NL" sz="1600" i="1" dirty="0">
              <a:latin typeface="+mn-lt"/>
            </a:endParaRPr>
          </a:p>
          <a:p>
            <a:pPr marL="285750" indent="-285750">
              <a:buFont typeface="Wingdings" panose="05000000000000000000" pitchFamily="2" charset="2"/>
              <a:buChar char="§"/>
            </a:pPr>
            <a:r>
              <a:rPr lang="nl-NL" sz="1800" b="0" i="0" u="none" strike="noStrike" baseline="0" dirty="0">
                <a:solidFill>
                  <a:srgbClr val="000000"/>
                </a:solidFill>
                <a:latin typeface="Calibri" panose="020F0502020204030204" pitchFamily="34" charset="0"/>
              </a:rPr>
              <a:t>Dubbele vergrijzing; groei dementie en chronische aandoeningen </a:t>
            </a:r>
          </a:p>
          <a:p>
            <a:pPr marL="285750" indent="-285750">
              <a:buFont typeface="Wingdings" panose="05000000000000000000" pitchFamily="2" charset="2"/>
              <a:buChar char="§"/>
            </a:pPr>
            <a:r>
              <a:rPr lang="nl-NL" sz="1800" b="0" i="0" u="none" strike="noStrike" baseline="0" dirty="0">
                <a:solidFill>
                  <a:srgbClr val="000000"/>
                </a:solidFill>
                <a:latin typeface="Calibri" panose="020F0502020204030204" pitchFamily="34" charset="0"/>
              </a:rPr>
              <a:t>Toenemende mentale ongezondheid, met name onder jongeren en jongvolwassenen</a:t>
            </a:r>
          </a:p>
          <a:p>
            <a:pPr marL="285750" indent="-285750">
              <a:buFont typeface="Wingdings" panose="05000000000000000000" pitchFamily="2" charset="2"/>
              <a:buChar char="§"/>
            </a:pPr>
            <a:r>
              <a:rPr lang="nl-NL" sz="1800" b="0" i="0" u="none" strike="noStrike" baseline="0" dirty="0">
                <a:solidFill>
                  <a:srgbClr val="000000"/>
                </a:solidFill>
                <a:latin typeface="Calibri" panose="020F0502020204030204" pitchFamily="34" charset="0"/>
              </a:rPr>
              <a:t>Meer overgewicht en alcoholgebruik, grotere kans op hart en vaatziekten</a:t>
            </a:r>
          </a:p>
          <a:p>
            <a:pPr marL="285750" indent="-285750">
              <a:buFont typeface="Wingdings" panose="05000000000000000000" pitchFamily="2" charset="2"/>
              <a:buChar char="§"/>
            </a:pPr>
            <a:r>
              <a:rPr lang="nl-NL" sz="1800" b="0" i="0" u="none" strike="noStrike" baseline="0" dirty="0">
                <a:solidFill>
                  <a:srgbClr val="000000"/>
                </a:solidFill>
                <a:latin typeface="Calibri" panose="020F0502020204030204" pitchFamily="34" charset="0"/>
              </a:rPr>
              <a:t>Toenemende gezondheidsverschillen tussen groepen</a:t>
            </a:r>
          </a:p>
          <a:p>
            <a:pPr marL="285750" indent="-285750">
              <a:buFont typeface="Wingdings" panose="05000000000000000000" pitchFamily="2" charset="2"/>
              <a:buChar char="§"/>
            </a:pPr>
            <a:r>
              <a:rPr lang="nl-NL" sz="1800" b="0" i="0" u="none" strike="noStrike" baseline="0" dirty="0">
                <a:solidFill>
                  <a:srgbClr val="000000"/>
                </a:solidFill>
                <a:latin typeface="Calibri" panose="020F0502020204030204" pitchFamily="34" charset="0"/>
              </a:rPr>
              <a:t>Vergrijzing onder zorgprofessionals en groter beroep op informele zorg</a:t>
            </a:r>
            <a:endParaRPr lang="nl-NL" sz="1600" i="1" dirty="0">
              <a:latin typeface="+mn-lt"/>
            </a:endParaRPr>
          </a:p>
          <a:p>
            <a:endParaRPr lang="nl-NL" sz="1600" i="1" dirty="0">
              <a:latin typeface="+mn-lt"/>
            </a:endParaRPr>
          </a:p>
        </p:txBody>
      </p:sp>
    </p:spTree>
    <p:extLst>
      <p:ext uri="{BB962C8B-B14F-4D97-AF65-F5344CB8AC3E}">
        <p14:creationId xmlns:p14="http://schemas.microsoft.com/office/powerpoint/2010/main" val="390742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0566746D-2E8E-FAF1-37C8-8A8346F1C131}"/>
            </a:ext>
          </a:extLst>
        </p:cNvPr>
        <p:cNvGrpSpPr/>
        <p:nvPr/>
      </p:nvGrpSpPr>
      <p:grpSpPr>
        <a:xfrm>
          <a:off x="0" y="0"/>
          <a:ext cx="0" cy="0"/>
          <a:chOff x="0" y="0"/>
          <a:chExt cx="0" cy="0"/>
        </a:xfrm>
      </p:grpSpPr>
      <p:cxnSp>
        <p:nvCxnSpPr>
          <p:cNvPr id="101" name="Google Shape;101;p14">
            <a:extLst>
              <a:ext uri="{FF2B5EF4-FFF2-40B4-BE49-F238E27FC236}">
                <a16:creationId xmlns:a16="http://schemas.microsoft.com/office/drawing/2014/main" id="{70FFFAB5-F7CC-95DA-936C-9F1B830B0E75}"/>
              </a:ext>
            </a:extLst>
          </p:cNvPr>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pic>
        <p:nvPicPr>
          <p:cNvPr id="102" name="Google Shape;102;p14">
            <a:extLst>
              <a:ext uri="{FF2B5EF4-FFF2-40B4-BE49-F238E27FC236}">
                <a16:creationId xmlns:a16="http://schemas.microsoft.com/office/drawing/2014/main" id="{4949E9AA-46FA-E906-5C75-CBF35FBC61D3}"/>
              </a:ext>
            </a:extLst>
          </p:cNvPr>
          <p:cNvPicPr preferRelativeResize="0"/>
          <p:nvPr/>
        </p:nvPicPr>
        <p:blipFill>
          <a:blip r:embed="rId3"/>
          <a:srcRect t="2218" b="2218"/>
          <a:stretch/>
        </p:blipFill>
        <p:spPr>
          <a:xfrm>
            <a:off x="772152" y="816550"/>
            <a:ext cx="1050746" cy="1133700"/>
          </a:xfrm>
          <a:prstGeom prst="ellipse">
            <a:avLst/>
          </a:prstGeom>
          <a:noFill/>
          <a:ln>
            <a:noFill/>
          </a:ln>
        </p:spPr>
      </p:pic>
      <p:sp>
        <p:nvSpPr>
          <p:cNvPr id="103" name="Google Shape;103;p14">
            <a:extLst>
              <a:ext uri="{FF2B5EF4-FFF2-40B4-BE49-F238E27FC236}">
                <a16:creationId xmlns:a16="http://schemas.microsoft.com/office/drawing/2014/main" id="{673D3E10-3A05-1007-2E70-8A3868E4B067}"/>
              </a:ext>
            </a:extLst>
          </p:cNvPr>
          <p:cNvSpPr txBox="1">
            <a:spLocks noGrp="1"/>
          </p:cNvSpPr>
          <p:nvPr>
            <p:ph type="ctrTitle" idx="4294967295"/>
          </p:nvPr>
        </p:nvSpPr>
        <p:spPr>
          <a:xfrm>
            <a:off x="2118000" y="816550"/>
            <a:ext cx="688884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Regioplan Achterhoek</a:t>
            </a:r>
            <a:endParaRPr sz="3200" dirty="0"/>
          </a:p>
        </p:txBody>
      </p:sp>
      <p:sp>
        <p:nvSpPr>
          <p:cNvPr id="105" name="Google Shape;105;p14">
            <a:extLst>
              <a:ext uri="{FF2B5EF4-FFF2-40B4-BE49-F238E27FC236}">
                <a16:creationId xmlns:a16="http://schemas.microsoft.com/office/drawing/2014/main" id="{FBA195F7-6BBC-1DA3-9B33-CBB28C097AAB}"/>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10" name="Tekstvak 9">
            <a:extLst>
              <a:ext uri="{FF2B5EF4-FFF2-40B4-BE49-F238E27FC236}">
                <a16:creationId xmlns:a16="http://schemas.microsoft.com/office/drawing/2014/main" id="{B407A898-5EB5-FBA4-7205-DFC43FA58AEB}"/>
              </a:ext>
            </a:extLst>
          </p:cNvPr>
          <p:cNvSpPr txBox="1"/>
          <p:nvPr/>
        </p:nvSpPr>
        <p:spPr>
          <a:xfrm>
            <a:off x="381000" y="1740693"/>
            <a:ext cx="8625839" cy="2523768"/>
          </a:xfrm>
          <a:prstGeom prst="rect">
            <a:avLst/>
          </a:prstGeom>
          <a:noFill/>
        </p:spPr>
        <p:txBody>
          <a:bodyPr wrap="square">
            <a:spAutoFit/>
          </a:bodyPr>
          <a:lstStyle/>
          <a:p>
            <a:endParaRPr lang="nl-NL" sz="1600" i="1" dirty="0">
              <a:latin typeface="+mn-lt"/>
            </a:endParaRPr>
          </a:p>
          <a:p>
            <a:pPr lvl="4"/>
            <a:r>
              <a:rPr lang="nl-NL" sz="1600" i="1" dirty="0">
                <a:latin typeface="+mn-lt"/>
              </a:rPr>
              <a:t>3. Regioplan Achterhoek De Gezondste Regio (2023)</a:t>
            </a:r>
            <a:endParaRPr lang="nl-NL" sz="1600" dirty="0">
              <a:latin typeface="Lora" pitchFamily="2" charset="0"/>
            </a:endParaRPr>
          </a:p>
          <a:p>
            <a:endParaRPr lang="nl-NL" dirty="0">
              <a:latin typeface="+mn-lt"/>
            </a:endParaRPr>
          </a:p>
          <a:p>
            <a:r>
              <a:rPr lang="nl-NL" dirty="0">
                <a:latin typeface="+mn-lt"/>
              </a:rPr>
              <a:t>Het Regioplan: </a:t>
            </a:r>
          </a:p>
          <a:p>
            <a:r>
              <a:rPr lang="nl-NL" dirty="0">
                <a:latin typeface="+mn-lt"/>
              </a:rPr>
              <a:t>- Opdracht vanuit het Integraal Zorgakkoord aan regio’s</a:t>
            </a:r>
          </a:p>
          <a:p>
            <a:r>
              <a:rPr lang="nl-NL" dirty="0">
                <a:latin typeface="+mn-lt"/>
              </a:rPr>
              <a:t>- is de gezamenlijke uitvoeringsagenda horend bij de Regiovisie de Gezondste Regio</a:t>
            </a:r>
          </a:p>
          <a:p>
            <a:r>
              <a:rPr lang="nl-NL" dirty="0">
                <a:latin typeface="+mn-lt"/>
              </a:rPr>
              <a:t>- Brengt uitvoering Thematafel en uitwerking van IZA in de regio bij elkaar</a:t>
            </a:r>
          </a:p>
          <a:p>
            <a:r>
              <a:rPr lang="nl-NL" dirty="0">
                <a:latin typeface="+mn-lt"/>
              </a:rPr>
              <a:t>- Vastgesteld aan Thematafel De Gezondste Regio op 14 december 2023</a:t>
            </a:r>
          </a:p>
          <a:p>
            <a:endParaRPr lang="nl-NL" dirty="0">
              <a:latin typeface="+mn-lt"/>
            </a:endParaRPr>
          </a:p>
          <a:p>
            <a:r>
              <a:rPr lang="nl-NL" dirty="0">
                <a:latin typeface="+mn-lt"/>
              </a:rPr>
              <a:t>Regioplan heeft een uitvoeringsstructuur én bevat een thematische werkagenda</a:t>
            </a:r>
          </a:p>
          <a:p>
            <a:endParaRPr lang="nl-NL" dirty="0">
              <a:latin typeface="+mn-lt"/>
            </a:endParaRPr>
          </a:p>
        </p:txBody>
      </p:sp>
    </p:spTree>
    <p:extLst>
      <p:ext uri="{BB962C8B-B14F-4D97-AF65-F5344CB8AC3E}">
        <p14:creationId xmlns:p14="http://schemas.microsoft.com/office/powerpoint/2010/main" val="190346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C1BCB5EB-B185-5100-6811-ECE2FF57172C}"/>
            </a:ext>
          </a:extLst>
        </p:cNvPr>
        <p:cNvGrpSpPr/>
        <p:nvPr/>
      </p:nvGrpSpPr>
      <p:grpSpPr>
        <a:xfrm>
          <a:off x="0" y="0"/>
          <a:ext cx="0" cy="0"/>
          <a:chOff x="0" y="0"/>
          <a:chExt cx="0" cy="0"/>
        </a:xfrm>
      </p:grpSpPr>
      <p:sp>
        <p:nvSpPr>
          <p:cNvPr id="105" name="Google Shape;105;p14">
            <a:extLst>
              <a:ext uri="{FF2B5EF4-FFF2-40B4-BE49-F238E27FC236}">
                <a16:creationId xmlns:a16="http://schemas.microsoft.com/office/drawing/2014/main" id="{17C62607-5F88-462F-8FBC-148263A77EEB}"/>
              </a:ext>
            </a:extLst>
          </p:cNvPr>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10" name="Tekstvak 9">
            <a:extLst>
              <a:ext uri="{FF2B5EF4-FFF2-40B4-BE49-F238E27FC236}">
                <a16:creationId xmlns:a16="http://schemas.microsoft.com/office/drawing/2014/main" id="{8EEEA4E8-4158-9F24-FBDB-2846A6EC5B6E}"/>
              </a:ext>
            </a:extLst>
          </p:cNvPr>
          <p:cNvSpPr txBox="1"/>
          <p:nvPr/>
        </p:nvSpPr>
        <p:spPr>
          <a:xfrm>
            <a:off x="381000" y="1740693"/>
            <a:ext cx="8625839" cy="307777"/>
          </a:xfrm>
          <a:prstGeom prst="rect">
            <a:avLst/>
          </a:prstGeom>
          <a:noFill/>
        </p:spPr>
        <p:txBody>
          <a:bodyPr wrap="square">
            <a:spAutoFit/>
          </a:bodyPr>
          <a:lstStyle/>
          <a:p>
            <a:endParaRPr lang="nl-NL" dirty="0">
              <a:latin typeface="+mn-lt"/>
            </a:endParaRPr>
          </a:p>
        </p:txBody>
      </p:sp>
      <p:pic>
        <p:nvPicPr>
          <p:cNvPr id="3074" name="Picture 2">
            <a:extLst>
              <a:ext uri="{FF2B5EF4-FFF2-40B4-BE49-F238E27FC236}">
                <a16:creationId xmlns:a16="http://schemas.microsoft.com/office/drawing/2014/main" id="{76BBF479-F5AB-FD62-F8D8-A0D3A46FB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 y="82601"/>
            <a:ext cx="9006840" cy="45034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0FF5ABE-6D5D-66BC-EB5F-35F5A3674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00436"/>
            <a:ext cx="9144000" cy="116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40051"/>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809</Words>
  <Application>Microsoft Office PowerPoint</Application>
  <PresentationFormat>Diavoorstelling (16:9)</PresentationFormat>
  <Paragraphs>177</Paragraphs>
  <Slides>18</Slides>
  <Notes>18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Quattrocento Sans</vt:lpstr>
      <vt:lpstr>Calibri</vt:lpstr>
      <vt:lpstr>Wingdings</vt:lpstr>
      <vt:lpstr>Arial</vt:lpstr>
      <vt:lpstr>Lora</vt:lpstr>
      <vt:lpstr>Verdana</vt:lpstr>
      <vt:lpstr>Viola template</vt:lpstr>
      <vt:lpstr>De Gezondste Regio – Regioplan Achterhoek  Toelichting Achterhoek Raad (informeel deel) 25 maart 2024</vt:lpstr>
      <vt:lpstr>         Renée Wilke, Achterhoek Board Haiko Vink, Programmaregisseur</vt:lpstr>
      <vt:lpstr>            Samenwerken aan langer gelukkig en gezond leven in de Achterhoek  1. Achtergrond: Visie 2030, Regiovisie, Uitvoeringsplan  2. Regioplan Achterhoek:           - Thema’s in het Regioplan            - Uitvoeringsstructuur Regioplan  3. Vervolg </vt:lpstr>
      <vt:lpstr>Achtergrond</vt:lpstr>
      <vt:lpstr>Regioplan Achterhoek</vt:lpstr>
      <vt:lpstr>Regioplan Achterhoek</vt:lpstr>
      <vt:lpstr>Regioplan Achterhoek</vt:lpstr>
      <vt:lpstr>Regioplan Achterhoek</vt:lpstr>
      <vt:lpstr>PowerPoint-presentatie</vt:lpstr>
      <vt:lpstr>Regioplan Achterhoek</vt:lpstr>
      <vt:lpstr>Regioplan Achterhoek</vt:lpstr>
      <vt:lpstr>Regioplan Achterhoek</vt:lpstr>
      <vt:lpstr>Regioplan Achterhoek</vt:lpstr>
      <vt:lpstr>Regioplan Achterhoek</vt:lpstr>
      <vt:lpstr>PowerPoint-presentatie</vt:lpstr>
      <vt:lpstr>Vervolg</vt:lpstr>
      <vt:lpstr>Vragen?</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Boot, Dorien</dc:creator>
  <cp:lastModifiedBy>Kortes, Birkitta</cp:lastModifiedBy>
  <cp:revision>99</cp:revision>
  <dcterms:modified xsi:type="dcterms:W3CDTF">2024-03-25T12:10:39Z</dcterms:modified>
</cp:coreProperties>
</file>