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5" r:id="rId2"/>
    <p:sldId id="261" r:id="rId3"/>
    <p:sldId id="293" r:id="rId4"/>
    <p:sldId id="294" r:id="rId5"/>
    <p:sldId id="295" r:id="rId6"/>
    <p:sldId id="298" r:id="rId7"/>
    <p:sldId id="296" r:id="rId8"/>
    <p:sldId id="264" r:id="rId9"/>
    <p:sldId id="266" r:id="rId10"/>
    <p:sldId id="267" r:id="rId11"/>
    <p:sldId id="297" r:id="rId12"/>
    <p:sldId id="285" r:id="rId13"/>
    <p:sldId id="291" r:id="rId14"/>
    <p:sldId id="303" r:id="rId15"/>
    <p:sldId id="302" r:id="rId16"/>
    <p:sldId id="299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79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A252F-1A95-4F44-BCBF-90BB4087E252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E16BD-5F6A-4F81-AAEA-500A7A4B95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84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effectLst/>
                <a:latin typeface="Segoe UI" panose="020B0502040204020203" pitchFamily="34" charset="0"/>
              </a:rPr>
              <a:t>Dit is grafiek waarbij de kosten over de inwonerbijdrage worden verdeeld. Dus van de inwonerbijdrage ad € 2.422.000 is 82% personeelskosten. Als je het afzet tegen totale lasten is beeld anders, omdat er dan ook projectkosten en overige opbrengsten zijn. De overhead zijn de out-of-pocket kosten. Als we daar ook de personeelskosten uit overhead bij rekenen wordt dat 15% en zijn de personeelskosten voor thematafels, board, lobby en subsidies 79%, dus 3% verschuiving.</a:t>
            </a:r>
            <a:endParaRPr lang="nl-NL" sz="1800" dirty="0">
              <a:effectLst/>
              <a:latin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E16BD-5F6A-4F81-AAEA-500A7A4B958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306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0D7CFE-817B-EF4C-8DB4-AE526BC2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46C8-7F84-3B43-A8CA-D94E8AFF133B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1C036B-B631-944F-B1DC-B4585EC53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5D4013-91A2-3840-ADB3-0C59A48CB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95C5-EC6D-4F4E-B1D7-1C5B37B5E4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85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BE9DD8-2088-4544-8B01-3F31FDB58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DF0C9B2-0B84-634F-89A4-3166C8E0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46C8-7F84-3B43-A8CA-D94E8AFF133B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06CB170-2EDB-094A-A52C-3D877E0E2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33468F6-16B8-FF41-9A51-505284DE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95C5-EC6D-4F4E-B1D7-1C5B37B5E4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872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91462677-0410-D74F-B5B5-71ACF3BD23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8716E9C-00D5-7641-B264-E65417E25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0442"/>
            <a:ext cx="10515600" cy="1063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8037BD-AFD2-CB4B-B670-F9B87CB5E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02835"/>
            <a:ext cx="10515600" cy="3374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98C62A-82F5-DA4F-822A-EDF68A431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146C8-7F84-3B43-A8CA-D94E8AFF133B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2628AC-27EC-2B4B-8711-3F750BD7B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3834AE-F540-0F4C-B274-3FED2D424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195C5-EC6D-4F4E-B1D7-1C5B37B5E4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98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0604D-908E-7447-9D23-1ED650E7952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598489F-65BA-D843-81C2-F9D29929A83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FDD4478-BF53-9547-B893-4685873E4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51842" y="2524836"/>
            <a:ext cx="45037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Informatieve sessie </a:t>
            </a:r>
          </a:p>
          <a:p>
            <a:r>
              <a:rPr lang="nl-NL" sz="2800" b="1" dirty="0"/>
              <a:t>Begroting 2025</a:t>
            </a:r>
          </a:p>
          <a:p>
            <a:r>
              <a:rPr lang="nl-NL" sz="2400" b="1" dirty="0"/>
              <a:t>29 mei 2024</a:t>
            </a:r>
          </a:p>
          <a:p>
            <a:endParaRPr lang="nl-NL" sz="2400" b="1" dirty="0"/>
          </a:p>
          <a:p>
            <a:endParaRPr lang="nl-NL" sz="2400" b="1" dirty="0"/>
          </a:p>
          <a:p>
            <a:r>
              <a:rPr lang="nl-NL" sz="2400" b="1" dirty="0"/>
              <a:t>Harry de Vries</a:t>
            </a:r>
          </a:p>
          <a:p>
            <a:r>
              <a:rPr lang="nl-NL" sz="2400" b="1" dirty="0"/>
              <a:t>Saar Veneman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2250998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FD1F3-B617-D37E-7968-DA306A003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7" y="731767"/>
            <a:ext cx="10515600" cy="1063006"/>
          </a:xfrm>
        </p:spPr>
        <p:txBody>
          <a:bodyPr>
            <a:noAutofit/>
          </a:bodyPr>
          <a:lstStyle/>
          <a:p>
            <a:r>
              <a:rPr lang="nl-NL" sz="3600" b="1" dirty="0">
                <a:latin typeface="+mn-lt"/>
              </a:rPr>
              <a:t>Inrichten bestemmingsreserve </a:t>
            </a:r>
            <a:br>
              <a:rPr lang="nl-NL" sz="3600" b="1" dirty="0">
                <a:latin typeface="+mn-lt"/>
              </a:rPr>
            </a:br>
            <a:r>
              <a:rPr lang="nl-NL" sz="3600" b="1" dirty="0">
                <a:latin typeface="+mn-lt"/>
              </a:rPr>
              <a:t>toekomstbestendige organisatie (2) 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CE3D2C4-0A8B-975C-4190-F959983C1865}"/>
              </a:ext>
            </a:extLst>
          </p:cNvPr>
          <p:cNvSpPr txBox="1"/>
          <p:nvPr/>
        </p:nvSpPr>
        <p:spPr>
          <a:xfrm>
            <a:off x="566737" y="1973293"/>
            <a:ext cx="9768469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/>
              <a:t>Dotaties</a:t>
            </a:r>
          </a:p>
          <a:p>
            <a:endParaRPr lang="nl-NL" sz="2000" dirty="0"/>
          </a:p>
          <a:p>
            <a:r>
              <a:rPr lang="nl-NL" sz="2800" dirty="0"/>
              <a:t>1. Samenbrengen inkomsten voor inzet 8RHK bij verschillende subsidiestromen;</a:t>
            </a:r>
          </a:p>
          <a:p>
            <a:r>
              <a:rPr lang="nl-NL" sz="2800" dirty="0"/>
              <a:t>	- Regiodeal</a:t>
            </a:r>
          </a:p>
          <a:p>
            <a:r>
              <a:rPr lang="nl-NL" sz="2800" dirty="0"/>
              <a:t> 	- Leader</a:t>
            </a:r>
          </a:p>
          <a:p>
            <a:r>
              <a:rPr lang="nl-NL" sz="2800" dirty="0"/>
              <a:t> 	- Afwikkeling middelen Provincie</a:t>
            </a:r>
          </a:p>
          <a:p>
            <a:r>
              <a:rPr lang="nl-NL" sz="2800" dirty="0"/>
              <a:t>	- Techniekpact etc.</a:t>
            </a:r>
          </a:p>
          <a:p>
            <a:endParaRPr lang="nl-NL" sz="2000" dirty="0"/>
          </a:p>
          <a:p>
            <a:r>
              <a:rPr lang="nl-NL" sz="2800" dirty="0"/>
              <a:t>2. Rente inkomsten schatkistbankieren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96561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762DC-1DD5-9A5B-8D04-ED3ED8BA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088"/>
            <a:ext cx="10515600" cy="1063006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5. Meerjarenraming en financiële toelichting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AEA1527-7848-62C9-17AF-4EF764780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813" y="2342094"/>
            <a:ext cx="6874758" cy="350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39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42888" y="801183"/>
            <a:ext cx="866816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b="1" dirty="0"/>
          </a:p>
          <a:p>
            <a:r>
              <a:rPr lang="nl-NL" sz="3200" b="1" dirty="0">
                <a:latin typeface="+mn-lt"/>
              </a:rPr>
              <a:t>5. Meerjarenraming en financiële toelichting (2)</a:t>
            </a:r>
            <a:endParaRPr lang="nl-NL" sz="3200" dirty="0"/>
          </a:p>
          <a:p>
            <a:r>
              <a:rPr lang="nl-NL" sz="2400" dirty="0"/>
              <a:t>Verdeling inwonerbijdrage over kosten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nl-NL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8E47485-291D-8714-D299-F163E22B0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730" y="2653864"/>
            <a:ext cx="5564482" cy="364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98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560442"/>
            <a:ext cx="10515600" cy="1050873"/>
          </a:xfrm>
        </p:spPr>
        <p:txBody>
          <a:bodyPr>
            <a:noAutofit/>
          </a:bodyPr>
          <a:lstStyle/>
          <a:p>
            <a:r>
              <a:rPr lang="nl-NL" sz="3600" b="1" dirty="0">
                <a:latin typeface="+mn-lt"/>
              </a:rPr>
              <a:t>6. Beschikbare middelen / geld maakt geld</a:t>
            </a:r>
            <a:br>
              <a:rPr lang="nl-NL" sz="3600" b="1" dirty="0">
                <a:latin typeface="+mn-lt"/>
              </a:rPr>
            </a:br>
            <a:br>
              <a:rPr lang="nl-NL" sz="1800" b="1" dirty="0">
                <a:latin typeface="+mn-lt"/>
              </a:rPr>
            </a:br>
            <a:r>
              <a:rPr lang="nl-NL" sz="1800" b="1" dirty="0">
                <a:latin typeface="+mn-lt"/>
              </a:rPr>
              <a:t> </a:t>
            </a:r>
            <a:r>
              <a:rPr lang="nl-NL" sz="2400" b="1" dirty="0">
                <a:latin typeface="+mn-lt"/>
              </a:rPr>
              <a:t>Terugblik</a:t>
            </a:r>
            <a:endParaRPr lang="nl-NL" sz="2400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4492507-5E10-3D91-D605-29A8058A353A}"/>
              </a:ext>
            </a:extLst>
          </p:cNvPr>
          <p:cNvSpPr txBox="1"/>
          <p:nvPr/>
        </p:nvSpPr>
        <p:spPr>
          <a:xfrm>
            <a:off x="967153" y="2769575"/>
            <a:ext cx="86868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Deze middelen zijn binnengehaald de afgelopen jaren: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2962275" algn="l"/>
                <a:tab pos="4484688" algn="l"/>
              </a:tabLst>
            </a:pPr>
            <a:r>
              <a:rPr lang="nl-NL" dirty="0"/>
              <a:t>Regiodeal 	2019-2022	€ 20 mln. 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2962275" algn="l"/>
                <a:tab pos="4484688" algn="l"/>
              </a:tabLst>
            </a:pPr>
            <a:r>
              <a:rPr lang="nl-NL" dirty="0"/>
              <a:t>Gebiedsopgave middelen	2019-2024	€   8 mln.</a:t>
            </a:r>
          </a:p>
          <a:p>
            <a:pPr marL="176213" indent="-176213">
              <a:tabLst>
                <a:tab pos="2962275" algn="l"/>
                <a:tab pos="4484688" algn="l"/>
              </a:tabLst>
            </a:pPr>
            <a:r>
              <a:rPr lang="nl-NL" dirty="0"/>
              <a:t>		2021-2026	€   7 mln. 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2962275" algn="l"/>
                <a:tab pos="4484688" algn="l"/>
              </a:tabLst>
            </a:pPr>
            <a:r>
              <a:rPr lang="nl-NL" dirty="0"/>
              <a:t>Leader 	2016-2024	€   4 mln.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2962275" algn="l"/>
                <a:tab pos="4484688" algn="l"/>
              </a:tabLst>
            </a:pPr>
            <a:r>
              <a:rPr lang="nl-NL" dirty="0"/>
              <a:t>Volkshuisvestingsfonds	2021-2032 	€   5 mln.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2962275" algn="l"/>
                <a:tab pos="4484688" algn="l"/>
              </a:tabLst>
            </a:pPr>
            <a:r>
              <a:rPr lang="nl-NL" dirty="0"/>
              <a:t>Experimenteerruimte </a:t>
            </a:r>
            <a:r>
              <a:rPr lang="nl-NL" dirty="0" err="1"/>
              <a:t>Vala</a:t>
            </a:r>
            <a:r>
              <a:rPr lang="nl-NL" dirty="0"/>
              <a:t>	2023-2024	€  0,9 mln.</a:t>
            </a:r>
          </a:p>
          <a:p>
            <a:r>
              <a:rPr lang="nl-NL" dirty="0"/>
              <a:t> </a:t>
            </a:r>
          </a:p>
          <a:p>
            <a:r>
              <a:rPr lang="nl-NL" dirty="0"/>
              <a:t>Dit is nog zonder de kleinere subsidiestromen, zoals MKB-deal, techniekpact, woondeal etc.</a:t>
            </a:r>
          </a:p>
        </p:txBody>
      </p:sp>
    </p:spTree>
    <p:extLst>
      <p:ext uri="{BB962C8B-B14F-4D97-AF65-F5344CB8AC3E}">
        <p14:creationId xmlns:p14="http://schemas.microsoft.com/office/powerpoint/2010/main" val="1756329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E9CE3-8F9D-ADB0-A252-02F172C1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316" y="526149"/>
            <a:ext cx="10515600" cy="1464757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Geld maakt geld (2)</a:t>
            </a:r>
            <a:br>
              <a:rPr lang="nl-NL" sz="3600" b="1" dirty="0">
                <a:latin typeface="+mn-lt"/>
              </a:rPr>
            </a:br>
            <a:br>
              <a:rPr lang="nl-NL" sz="2700" b="1" dirty="0">
                <a:latin typeface="+mn-lt"/>
              </a:rPr>
            </a:br>
            <a:r>
              <a:rPr lang="nl-NL" sz="2700" dirty="0">
                <a:latin typeface="+mn-lt"/>
              </a:rPr>
              <a:t>Terugblik</a:t>
            </a:r>
            <a:endParaRPr lang="nl-NL" sz="2700" dirty="0">
              <a:highlight>
                <a:srgbClr val="FFFF00"/>
              </a:highlight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3E6324C-19F4-2EFE-6A5C-87AA76702D87}"/>
              </a:ext>
            </a:extLst>
          </p:cNvPr>
          <p:cNvSpPr txBox="1"/>
          <p:nvPr/>
        </p:nvSpPr>
        <p:spPr>
          <a:xfrm>
            <a:off x="750277" y="1927870"/>
            <a:ext cx="101082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/>
              <a:t>Met Regiodeal, Gebiedsopgave Provincie en bijdrage gemeenten is ook inzet andere O’s gegenereerd.</a:t>
            </a:r>
          </a:p>
          <a:p>
            <a:endParaRPr lang="nl-NL" b="1" dirty="0"/>
          </a:p>
          <a:p>
            <a:r>
              <a:rPr lang="nl-NL" b="1" dirty="0"/>
              <a:t>Totaal 86 Regio Deal projecten (2019-2022). Totale investering € 65 mln.</a:t>
            </a:r>
          </a:p>
          <a:p>
            <a:r>
              <a:rPr lang="nl-NL" dirty="0"/>
              <a:t>Hoge cofinanciering door partners, inzet investeringsfonds nog maar beperkt nodig geweest. </a:t>
            </a:r>
          </a:p>
        </p:txBody>
      </p:sp>
      <p:pic>
        <p:nvPicPr>
          <p:cNvPr id="1026" name="Grafiek 27">
            <a:extLst>
              <a:ext uri="{FF2B5EF4-FFF2-40B4-BE49-F238E27FC236}">
                <a16:creationId xmlns:a16="http://schemas.microsoft.com/office/drawing/2014/main" id="{559D189C-5E75-3A37-6AA6-838C5D77E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501" y="3388860"/>
            <a:ext cx="5187902" cy="339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117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102EEB-B44E-8F63-8886-56C5D438B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910287"/>
            <a:ext cx="10515600" cy="1063006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Geld maakt geld (3)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C91E5C0-3E99-9822-11C3-1EC785F185AA}"/>
              </a:ext>
            </a:extLst>
          </p:cNvPr>
          <p:cNvSpPr txBox="1"/>
          <p:nvPr/>
        </p:nvSpPr>
        <p:spPr>
          <a:xfrm>
            <a:off x="566737" y="1973293"/>
            <a:ext cx="97684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/>
              <a:t>Vooruitblik </a:t>
            </a:r>
          </a:p>
          <a:p>
            <a:endParaRPr lang="nl-NL" sz="2800" dirty="0"/>
          </a:p>
          <a:p>
            <a:r>
              <a:rPr lang="nl-NL" dirty="0"/>
              <a:t>Regiodeal 2024-2028, Provinciale cofinanciering Regiodeal en Leader middelen 2023-2027 komen naar de regio toe.</a:t>
            </a:r>
          </a:p>
          <a:p>
            <a:r>
              <a:rPr lang="nl-NL" dirty="0"/>
              <a:t>Totaal is dit een kleine € 30 </a:t>
            </a:r>
            <a:r>
              <a:rPr lang="nl-NL" dirty="0" err="1"/>
              <a:t>mln</a:t>
            </a:r>
            <a:r>
              <a:rPr lang="nl-NL" dirty="0"/>
              <a:t>, ofwel € 100 (€ 97) per inwoner.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Dit is nog zonder de kleinere subsidiestromen, zoals op het gebied van mobiliteit, woondeal etc. 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993540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039D3-DE05-BEBE-CF96-98A5BD416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7799"/>
            <a:ext cx="10515600" cy="1063006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7. Vervolg procedure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8598547-EA25-1555-A202-7C2607D79B09}"/>
              </a:ext>
            </a:extLst>
          </p:cNvPr>
          <p:cNvSpPr txBox="1"/>
          <p:nvPr/>
        </p:nvSpPr>
        <p:spPr>
          <a:xfrm>
            <a:off x="575378" y="2552147"/>
            <a:ext cx="976846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/>
              <a:t>Gemeenteraden hebben tot 2 augustus de tijd voor het indienen van zienswijzen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/>
              <a:t>Besluitvorming in het AB van 11 september </a:t>
            </a:r>
          </a:p>
        </p:txBody>
      </p:sp>
    </p:spTree>
    <p:extLst>
      <p:ext uri="{BB962C8B-B14F-4D97-AF65-F5344CB8AC3E}">
        <p14:creationId xmlns:p14="http://schemas.microsoft.com/office/powerpoint/2010/main" val="197160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974337" y="1238125"/>
            <a:ext cx="1066667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Inhoud presentatie</a:t>
            </a:r>
          </a:p>
          <a:p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Hoe zit de begroting van 8RHK in elkaar?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Bijzondere ontwikkelingen 2025/ ontwikkeling </a:t>
            </a:r>
            <a:r>
              <a:rPr lang="nl-NL" sz="2800" dirty="0" err="1"/>
              <a:t>meerjarenprognose</a:t>
            </a:r>
            <a:endParaRPr lang="nl-NL" sz="2800" dirty="0"/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Uitgangspunten bij oplossen van dit structurele probleem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Instellen bestemmingsreserve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Meerjarenraming en financiële toelichting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Beschikbare middelen/ geld maakt geld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Procedure besluitvorming</a:t>
            </a:r>
          </a:p>
          <a:p>
            <a:endParaRPr lang="nl-NL" sz="2800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125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6537" y="501663"/>
            <a:ext cx="10515600" cy="1063006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1. Hoe zit de begroting in elkaar?</a:t>
            </a:r>
          </a:p>
        </p:txBody>
      </p:sp>
      <p:pic>
        <p:nvPicPr>
          <p:cNvPr id="5" name="Afbeelding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32" y="1712451"/>
            <a:ext cx="6156000" cy="3780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966537" y="1459161"/>
            <a:ext cx="54061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Programma 1: Smart </a:t>
            </a:r>
            <a:r>
              <a:rPr lang="nl-NL" b="1" dirty="0" err="1"/>
              <a:t>Governance</a:t>
            </a:r>
            <a:endParaRPr lang="nl-NL" b="1" dirty="0"/>
          </a:p>
          <a:p>
            <a:pPr marL="342900" indent="-342900">
              <a:buAutoNum type="arabicPeriod"/>
            </a:pPr>
            <a:r>
              <a:rPr lang="nl-NL" dirty="0"/>
              <a:t>Smart </a:t>
            </a:r>
            <a:r>
              <a:rPr lang="nl-NL" dirty="0" err="1"/>
              <a:t>Governance</a:t>
            </a:r>
            <a:r>
              <a:rPr lang="nl-NL" dirty="0"/>
              <a:t> (begroting Regio Achterhoek)</a:t>
            </a:r>
          </a:p>
          <a:p>
            <a:pPr marL="342900" indent="-342900">
              <a:buAutoNum type="arabicPeriod"/>
            </a:pPr>
            <a:r>
              <a:rPr lang="nl-NL" dirty="0"/>
              <a:t>Projectfinanciering A2030 </a:t>
            </a:r>
          </a:p>
          <a:p>
            <a:endParaRPr lang="nl-NL" dirty="0"/>
          </a:p>
          <a:p>
            <a:r>
              <a:rPr lang="nl-NL" b="1" dirty="0"/>
              <a:t>Programma 2: Smart </a:t>
            </a:r>
            <a:r>
              <a:rPr lang="nl-NL" b="1" dirty="0" err="1"/>
              <a:t>Economy</a:t>
            </a:r>
            <a:endParaRPr lang="nl-NL" b="1" dirty="0"/>
          </a:p>
          <a:p>
            <a:pPr marL="342900" indent="-342900">
              <a:buAutoNum type="arabicPeriod"/>
            </a:pPr>
            <a:r>
              <a:rPr lang="nl-NL" dirty="0"/>
              <a:t>Smart werken en innovatie</a:t>
            </a:r>
          </a:p>
          <a:p>
            <a:pPr marL="342900" indent="-342900">
              <a:buAutoNum type="arabicPeriod"/>
            </a:pPr>
            <a:r>
              <a:rPr lang="nl-NL" dirty="0"/>
              <a:t>Onderwijs en arbeidsmarkt</a:t>
            </a:r>
          </a:p>
          <a:p>
            <a:pPr marL="342900" indent="-342900">
              <a:buAutoNum type="arabicPeriod"/>
            </a:pPr>
            <a:r>
              <a:rPr lang="nl-NL" dirty="0"/>
              <a:t>Mobiliteit en bereikbaarheid</a:t>
            </a:r>
          </a:p>
          <a:p>
            <a:pPr marL="342900" indent="-342900">
              <a:buAutoNum type="arabicPeriod"/>
            </a:pPr>
            <a:endParaRPr lang="nl-NL" dirty="0"/>
          </a:p>
          <a:p>
            <a:r>
              <a:rPr lang="nl-NL" b="1" dirty="0"/>
              <a:t>Programma 3: Smart Living</a:t>
            </a:r>
          </a:p>
          <a:p>
            <a:pPr marL="342900" indent="-342900">
              <a:buAutoNum type="arabicPeriod"/>
            </a:pPr>
            <a:r>
              <a:rPr lang="nl-NL" dirty="0"/>
              <a:t>Wonen en vastgoed</a:t>
            </a:r>
          </a:p>
          <a:p>
            <a:pPr marL="342900" indent="-342900">
              <a:buAutoNum type="arabicPeriod"/>
            </a:pPr>
            <a:r>
              <a:rPr lang="nl-NL" dirty="0"/>
              <a:t>Circulaire economie en energietransitie</a:t>
            </a:r>
          </a:p>
          <a:p>
            <a:pPr marL="342900" indent="-342900">
              <a:buAutoNum type="arabicPeriod"/>
            </a:pPr>
            <a:r>
              <a:rPr lang="nl-NL" dirty="0"/>
              <a:t>Gezondste regio</a:t>
            </a:r>
            <a:endParaRPr lang="nl-NL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nl-NL" dirty="0"/>
              <a:t>Ruimtelijk Perspectief Achterhoek</a:t>
            </a:r>
          </a:p>
          <a:p>
            <a:pPr marL="342900" indent="-342900">
              <a:buAutoNum type="arabicPeriod"/>
            </a:pPr>
            <a:endParaRPr lang="nl-NL" dirty="0"/>
          </a:p>
          <a:p>
            <a:r>
              <a:rPr lang="nl-NL" b="1" dirty="0"/>
              <a:t>Programma 4: Bedrijfsvoering en rente</a:t>
            </a:r>
          </a:p>
        </p:txBody>
      </p:sp>
    </p:spTree>
    <p:extLst>
      <p:ext uri="{BB962C8B-B14F-4D97-AF65-F5344CB8AC3E}">
        <p14:creationId xmlns:p14="http://schemas.microsoft.com/office/powerpoint/2010/main" val="346473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735873" y="2224460"/>
            <a:ext cx="1096626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800" dirty="0"/>
              <a:t> Inhoudelijk: organisatie 8RHK is motor samenwerking; </a:t>
            </a:r>
          </a:p>
          <a:p>
            <a:pPr marL="457200" indent="-9525">
              <a:buFont typeface="Arial" panose="020B0604020202020204" pitchFamily="34" charset="0"/>
              <a:buChar char="•"/>
            </a:pPr>
            <a:r>
              <a:rPr lang="nl-NL" sz="2800" dirty="0"/>
              <a:t>    ondersteuning raad en bestuur, lobby, ondersteuning board,   </a:t>
            </a:r>
          </a:p>
          <a:p>
            <a:pPr marL="447675"/>
            <a:r>
              <a:rPr lang="nl-NL" sz="2800" dirty="0"/>
              <a:t>      regisseren thematafels en subsidiewerkzaamheden</a:t>
            </a:r>
          </a:p>
          <a:p>
            <a:pPr marL="457200" indent="-9525">
              <a:buFont typeface="Arial" panose="020B0604020202020204" pitchFamily="34" charset="0"/>
              <a:buChar char="•"/>
            </a:pPr>
            <a:r>
              <a:rPr lang="nl-NL" sz="2800" dirty="0"/>
              <a:t>    projecten onverwachte hoek, achterhoek monitor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800" dirty="0"/>
              <a:t> Gemeentelijke bijdrage 2025: € 8,01 per inwoner</a:t>
            </a:r>
          </a:p>
          <a:p>
            <a:r>
              <a:rPr lang="nl-NL" sz="2800" i="1" dirty="0"/>
              <a:t>     (verhoging </a:t>
            </a:r>
            <a:r>
              <a:rPr lang="nl-NL" sz="2800" i="1" dirty="0" err="1"/>
              <a:t>obv</a:t>
            </a:r>
            <a:r>
              <a:rPr lang="nl-NL" sz="2800" i="1" dirty="0"/>
              <a:t> loon- en prijsindex zoals afgesproken tussen gemeenten)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800" dirty="0"/>
              <a:t> Verdeling inwonerbijdrage over de kosten is door de jaren heen stabiel </a:t>
            </a:r>
          </a:p>
          <a:p>
            <a:r>
              <a:rPr lang="nl-NL" sz="2800" dirty="0"/>
              <a:t>     en bestaat voor 82 % uit personeelskosten</a:t>
            </a:r>
          </a:p>
          <a:p>
            <a:endParaRPr lang="nl-NL" sz="1400" dirty="0"/>
          </a:p>
          <a:p>
            <a:r>
              <a:rPr lang="nl-NL" sz="2800" dirty="0"/>
              <a:t>Programma 1 ligt ter instemming voor aan de gemeenten</a:t>
            </a:r>
          </a:p>
          <a:p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35873" y="1161454"/>
            <a:ext cx="10515600" cy="1063006"/>
          </a:xfrm>
        </p:spPr>
        <p:txBody>
          <a:bodyPr>
            <a:noAutofit/>
          </a:bodyPr>
          <a:lstStyle/>
          <a:p>
            <a:r>
              <a:rPr lang="nl-NL" sz="3600" b="1" dirty="0">
                <a:latin typeface="+mn-lt"/>
              </a:rPr>
              <a:t>Programma 1: Smart Governance Organisatiekosten </a:t>
            </a:r>
          </a:p>
        </p:txBody>
      </p:sp>
    </p:spTree>
    <p:extLst>
      <p:ext uri="{BB962C8B-B14F-4D97-AF65-F5344CB8AC3E}">
        <p14:creationId xmlns:p14="http://schemas.microsoft.com/office/powerpoint/2010/main" val="297746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13954"/>
            <a:ext cx="10515600" cy="1063006"/>
          </a:xfrm>
        </p:spPr>
        <p:txBody>
          <a:bodyPr>
            <a:noAutofit/>
          </a:bodyPr>
          <a:lstStyle/>
          <a:p>
            <a:r>
              <a:rPr lang="nl-NL" sz="3600" b="1" dirty="0">
                <a:latin typeface="+mn-lt"/>
              </a:rPr>
              <a:t>Programma’s 2 en 3: Smart </a:t>
            </a:r>
            <a:r>
              <a:rPr lang="nl-NL" sz="3600" b="1" dirty="0" err="1">
                <a:latin typeface="+mn-lt"/>
              </a:rPr>
              <a:t>Economy</a:t>
            </a:r>
            <a:r>
              <a:rPr lang="nl-NL" sz="3600" b="1" dirty="0">
                <a:latin typeface="+mn-lt"/>
              </a:rPr>
              <a:t> en Smart Living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954562" y="2376960"/>
            <a:ext cx="105679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Per thematafel worden uitgewerkt: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Wat we willen bereiken/ doelen uit de visie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Aanpak voor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Projecten gesplitst naar ‘lopend’ en ‘in ontwikkeling’</a:t>
            </a:r>
          </a:p>
          <a:p>
            <a:endParaRPr lang="nl-NL" sz="2800" dirty="0"/>
          </a:p>
          <a:p>
            <a:r>
              <a:rPr lang="nl-NL" sz="2800" dirty="0"/>
              <a:t>Programma’s 2 en 3 zijn ter kennisneming omdat dit breder is dan dat wat 8RHK zelf uitvoert</a:t>
            </a:r>
          </a:p>
        </p:txBody>
      </p:sp>
    </p:spTree>
    <p:extLst>
      <p:ext uri="{BB962C8B-B14F-4D97-AF65-F5344CB8AC3E}">
        <p14:creationId xmlns:p14="http://schemas.microsoft.com/office/powerpoint/2010/main" val="337545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7DDB5-BC16-191F-01F4-B94256C2C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9" y="425110"/>
            <a:ext cx="10515600" cy="1063006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Meerwaarde en Inhoudelijke </a:t>
            </a:r>
            <a:r>
              <a:rPr lang="nl-NL" sz="3600" b="1" dirty="0" err="1">
                <a:latin typeface="+mn-lt"/>
              </a:rPr>
              <a:t>highligts</a:t>
            </a:r>
            <a:r>
              <a:rPr lang="nl-NL" sz="3600" b="1" dirty="0">
                <a:latin typeface="+mn-lt"/>
              </a:rPr>
              <a:t> 2025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46D4BC0-E416-E1AA-2663-20D005AF85FF}"/>
              </a:ext>
            </a:extLst>
          </p:cNvPr>
          <p:cNvSpPr txBox="1"/>
          <p:nvPr/>
        </p:nvSpPr>
        <p:spPr>
          <a:xfrm>
            <a:off x="812016" y="1462560"/>
            <a:ext cx="105679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400" dirty="0"/>
              <a:t>Tweede Regio Deal van 25 miljoen binnengehaald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400" dirty="0"/>
              <a:t>Achterhoek is pilot regio Elke Regio Telt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400" dirty="0"/>
              <a:t>Lobby was succesvol voor </a:t>
            </a:r>
            <a:r>
              <a:rPr lang="nl-NL" sz="2400" dirty="0" err="1"/>
              <a:t>Regioexpres</a:t>
            </a:r>
            <a:r>
              <a:rPr lang="nl-NL" sz="2400" dirty="0"/>
              <a:t>. Blijft belangrijk o.a. N18, doorkoppeling spoor en afhouden Noordelijke aftakking Betuweroute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400" dirty="0"/>
              <a:t>We lopen voorop in aanpak onderwijs en arbeidsmarkt, stevige positie binnen Gelre Pact behouden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400" dirty="0"/>
              <a:t>We zijn aangesloten bij de MKB actieagenda van EZK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400" dirty="0"/>
              <a:t>De regionale woonagenda is opgesteld en woondeal is gesloten.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400" dirty="0"/>
              <a:t>De </a:t>
            </a:r>
            <a:r>
              <a:rPr lang="nl-NL" sz="2400" dirty="0" err="1"/>
              <a:t>Eo</a:t>
            </a:r>
            <a:r>
              <a:rPr lang="nl-NL" sz="2400" dirty="0"/>
              <a:t> Weijersprijsvraag is gewonnen. Vervolg is RPA dat lange termijn visie geeft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400" dirty="0"/>
              <a:t>Het energievraagstuk vraagt om veel creativiteit, innovatie en lobby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400" dirty="0"/>
              <a:t>Er ligt in stevige regionale basis voor de uitvoering van het IZA, in 2025 richting uitvoering</a:t>
            </a:r>
          </a:p>
        </p:txBody>
      </p:sp>
    </p:spTree>
    <p:extLst>
      <p:ext uri="{BB962C8B-B14F-4D97-AF65-F5344CB8AC3E}">
        <p14:creationId xmlns:p14="http://schemas.microsoft.com/office/powerpoint/2010/main" val="3707479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FD1F3-B617-D37E-7968-DA306A003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7" y="902537"/>
            <a:ext cx="10515600" cy="1063006"/>
          </a:xfrm>
        </p:spPr>
        <p:txBody>
          <a:bodyPr>
            <a:noAutofit/>
          </a:bodyPr>
          <a:lstStyle/>
          <a:p>
            <a:r>
              <a:rPr lang="nl-NL" sz="3600" b="1" dirty="0">
                <a:latin typeface="+mn-lt"/>
              </a:rPr>
              <a:t>2. Bijzondere ontwikkelingen begroting 2025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CE3D2C4-0A8B-975C-4190-F959983C1865}"/>
              </a:ext>
            </a:extLst>
          </p:cNvPr>
          <p:cNvSpPr txBox="1"/>
          <p:nvPr/>
        </p:nvSpPr>
        <p:spPr>
          <a:xfrm>
            <a:off x="566737" y="1847538"/>
            <a:ext cx="1024780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/>
              <a:t>Financiële positie van 8RHK verandert vanaf 2025 door wegvallen bijdrage provincie - € 468.000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/>
              <a:t>Bestaande taakstelling - € 64.000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/>
              <a:t>Verminderde inkomsten vanuit detachering - € 25.000</a:t>
            </a:r>
          </a:p>
          <a:p>
            <a:endParaRPr lang="nl-NL" sz="1400" dirty="0"/>
          </a:p>
          <a:p>
            <a:r>
              <a:rPr lang="nl-NL" sz="2800" dirty="0"/>
              <a:t>      	Totaal € 557.000</a:t>
            </a:r>
          </a:p>
          <a:p>
            <a:endParaRPr lang="nl-NL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/>
              <a:t>Organisatie toekomstbestendig maken op toetreding Montferland en Regiodeal e.a., formatieplaatje ongewijzigd na invoering 8RHK in 2018 </a:t>
            </a:r>
            <a:endParaRPr lang="nl-NL" sz="2800" dirty="0">
              <a:solidFill>
                <a:srgbClr val="FF0000"/>
              </a:solidFill>
            </a:endParaRPr>
          </a:p>
          <a:p>
            <a:r>
              <a:rPr lang="nl-NL" sz="2800" dirty="0"/>
              <a:t>     (lobby 1 fte + formatie regisseurs 1 fte)</a:t>
            </a:r>
          </a:p>
        </p:txBody>
      </p:sp>
    </p:spTree>
    <p:extLst>
      <p:ext uri="{BB962C8B-B14F-4D97-AF65-F5344CB8AC3E}">
        <p14:creationId xmlns:p14="http://schemas.microsoft.com/office/powerpoint/2010/main" val="1111508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FD1F3-B617-D37E-7968-DA306A003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1174680"/>
            <a:ext cx="10515600" cy="1063006"/>
          </a:xfrm>
        </p:spPr>
        <p:txBody>
          <a:bodyPr>
            <a:noAutofit/>
          </a:bodyPr>
          <a:lstStyle/>
          <a:p>
            <a:r>
              <a:rPr lang="nl-NL" sz="3600" b="1" dirty="0">
                <a:latin typeface="+mn-lt"/>
              </a:rPr>
              <a:t>3. Uitgangspunten oplossing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CE3D2C4-0A8B-975C-4190-F959983C1865}"/>
              </a:ext>
            </a:extLst>
          </p:cNvPr>
          <p:cNvSpPr txBox="1"/>
          <p:nvPr/>
        </p:nvSpPr>
        <p:spPr>
          <a:xfrm>
            <a:off x="566737" y="2402709"/>
            <a:ext cx="976846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/>
              <a:t>We willen jaarlijks een begroting voorleggen met een structurele dekking van het eerste jaar, of perspectief voor een structurele dekking</a:t>
            </a:r>
            <a:r>
              <a:rPr lang="nl-NL" sz="2800" dirty="0">
                <a:solidFill>
                  <a:srgbClr val="FF0000"/>
                </a:solidFill>
              </a:rPr>
              <a:t> </a:t>
            </a:r>
            <a:r>
              <a:rPr lang="nl-NL" sz="2800" dirty="0"/>
              <a:t>in het laatste jaar meerjarenraming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/>
              <a:t>We willen zowel het tekort als het toekomstbestendig maken van 8RHK bureau in eerste instantie taakstellend oplossen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/>
              <a:t>En kiezen daarmee pas in tweede instantie voor een voorstel voor het verhogen van de inwonerbijdrage</a:t>
            </a:r>
          </a:p>
        </p:txBody>
      </p:sp>
    </p:spTree>
    <p:extLst>
      <p:ext uri="{BB962C8B-B14F-4D97-AF65-F5344CB8AC3E}">
        <p14:creationId xmlns:p14="http://schemas.microsoft.com/office/powerpoint/2010/main" val="235917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FD1F3-B617-D37E-7968-DA306A003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905938"/>
            <a:ext cx="10515600" cy="1063006"/>
          </a:xfrm>
        </p:spPr>
        <p:txBody>
          <a:bodyPr>
            <a:noAutofit/>
          </a:bodyPr>
          <a:lstStyle/>
          <a:p>
            <a:r>
              <a:rPr lang="nl-NL" sz="3600" b="1" dirty="0">
                <a:latin typeface="+mn-lt"/>
              </a:rPr>
              <a:t>4. Inrichten bestemmingsreserve toekomst-</a:t>
            </a:r>
            <a:br>
              <a:rPr lang="nl-NL" sz="3600" b="1" dirty="0">
                <a:latin typeface="+mn-lt"/>
              </a:rPr>
            </a:br>
            <a:r>
              <a:rPr lang="nl-NL" sz="3600" b="1" dirty="0">
                <a:latin typeface="+mn-lt"/>
              </a:rPr>
              <a:t>bestendige organisatie  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CE3D2C4-0A8B-975C-4190-F959983C1865}"/>
              </a:ext>
            </a:extLst>
          </p:cNvPr>
          <p:cNvSpPr txBox="1"/>
          <p:nvPr/>
        </p:nvSpPr>
        <p:spPr>
          <a:xfrm>
            <a:off x="566737" y="2030314"/>
            <a:ext cx="1031897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Werking;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400" dirty="0"/>
              <a:t>Vulling van de bestemmingsreserve door inkomsten overhead subsidies en rente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400" dirty="0"/>
              <a:t>In de jaren met een verwacht tekort in de begroting gaan we dit tekort aanzuiveren vanuit de bestemmingsreserve</a:t>
            </a:r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/>
          </a:p>
          <a:p>
            <a:r>
              <a:rPr lang="nl-NL" sz="2400" dirty="0"/>
              <a:t>Wanneer er onvoldoende inkomsten zijn om het eerste jaar structureel dekkend te krijgen hebben we 4 jaar om in te grijpen. Dit kan door; </a:t>
            </a:r>
          </a:p>
          <a:p>
            <a:r>
              <a:rPr lang="nl-NL" sz="2400" dirty="0"/>
              <a:t>a) verhogen inwonerbijdrage in het laatste jaar van de meerjarenraming</a:t>
            </a:r>
          </a:p>
          <a:p>
            <a:r>
              <a:rPr lang="nl-NL" sz="2400" dirty="0"/>
              <a:t>b) ingrijpen in organisatiegrootte</a:t>
            </a:r>
          </a:p>
          <a:p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964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949</Words>
  <Application>Microsoft Office PowerPoint</Application>
  <PresentationFormat>Breedbeeld</PresentationFormat>
  <Paragraphs>129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Segoe UI</vt:lpstr>
      <vt:lpstr>Tahoma</vt:lpstr>
      <vt:lpstr>Wingdings</vt:lpstr>
      <vt:lpstr>Kantoorthema</vt:lpstr>
      <vt:lpstr>PowerPoint-presentatie</vt:lpstr>
      <vt:lpstr>PowerPoint-presentatie</vt:lpstr>
      <vt:lpstr>1. Hoe zit de begroting in elkaar?</vt:lpstr>
      <vt:lpstr>Programma 1: Smart Governance Organisatiekosten </vt:lpstr>
      <vt:lpstr>Programma’s 2 en 3: Smart Economy en Smart Living</vt:lpstr>
      <vt:lpstr>Meerwaarde en Inhoudelijke highligts 2025</vt:lpstr>
      <vt:lpstr>2. Bijzondere ontwikkelingen begroting 2025 </vt:lpstr>
      <vt:lpstr>3. Uitgangspunten oplossing</vt:lpstr>
      <vt:lpstr>4. Inrichten bestemmingsreserve toekomst- bestendige organisatie   </vt:lpstr>
      <vt:lpstr>Inrichten bestemmingsreserve  toekomstbestendige organisatie (2)  </vt:lpstr>
      <vt:lpstr>5. Meerjarenraming en financiële toelichting</vt:lpstr>
      <vt:lpstr>PowerPoint-presentatie</vt:lpstr>
      <vt:lpstr>6. Beschikbare middelen / geld maakt geld   Terugblik</vt:lpstr>
      <vt:lpstr>Geld maakt geld (2)  Terugblik</vt:lpstr>
      <vt:lpstr>Geld maakt geld (3) </vt:lpstr>
      <vt:lpstr>7. Vervolg procedure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r.koster@moventem.nl</dc:creator>
  <cp:lastModifiedBy>Zuuk van, Esther</cp:lastModifiedBy>
  <cp:revision>207</cp:revision>
  <dcterms:created xsi:type="dcterms:W3CDTF">2019-05-12T16:40:24Z</dcterms:created>
  <dcterms:modified xsi:type="dcterms:W3CDTF">2024-06-05T07:16:40Z</dcterms:modified>
</cp:coreProperties>
</file>