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Inter" panose="02000503000000020004"/>
      <p:regular r:id="rId11"/>
    </p:embeddedFont>
    <p:embeddedFont>
      <p:font typeface="Inter Bold" panose="02000503000000020004"/>
      <p:regular r:id="rId12"/>
      <p:bold r:id="rId13"/>
    </p:embeddedFont>
    <p:embeddedFont>
      <p:font typeface="Inter Bold Italics" panose="02000503000000020004" pitchFamily="2" charset="0"/>
      <p:regular r:id="rId14"/>
      <p:bold r:id="rId15"/>
      <p:italic r:id="rId16"/>
      <p:boldItalic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  <p:embeddedFont>
      <p:font typeface="Open Sans Bold" panose="020B0806030504020204"/>
      <p:regular r:id="rId22"/>
      <p:bold r:id="rId23"/>
    </p:embeddedFont>
    <p:embeddedFont>
      <p:font typeface="Open Sans Italics" panose="020B0606030504020204" pitchFamily="34" charset="0"/>
      <p:regular r:id="rId24"/>
      <p: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6" autoAdjust="0"/>
  </p:normalViewPr>
  <p:slideViewPr>
    <p:cSldViewPr>
      <p:cViewPr varScale="1">
        <p:scale>
          <a:sx n="80" d="100"/>
          <a:sy n="80" d="100"/>
        </p:scale>
        <p:origin x="82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9000"/>
            </a:blip>
            <a:stretch>
              <a:fillRect t="-18495" b="-14615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671789" y="7919057"/>
            <a:ext cx="1245141" cy="47625"/>
            <a:chOff x="0" y="0"/>
            <a:chExt cx="327938" cy="1254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7938" cy="12543"/>
            </a:xfrm>
            <a:custGeom>
              <a:avLst/>
              <a:gdLst/>
              <a:ahLst/>
              <a:cxnLst/>
              <a:rect l="l" t="t" r="r" b="b"/>
              <a:pathLst>
                <a:path w="327938" h="12543">
                  <a:moveTo>
                    <a:pt x="0" y="0"/>
                  </a:moveTo>
                  <a:lnTo>
                    <a:pt x="327938" y="0"/>
                  </a:lnTo>
                  <a:lnTo>
                    <a:pt x="327938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333C87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27938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2700000">
            <a:off x="17822553" y="8135882"/>
            <a:ext cx="930895" cy="929405"/>
            <a:chOff x="0" y="0"/>
            <a:chExt cx="6350000" cy="63398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333C87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85674" y="0"/>
            <a:ext cx="171348" cy="10287000"/>
            <a:chOff x="0" y="0"/>
            <a:chExt cx="45129" cy="27093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5129" cy="2709333"/>
            </a:xfrm>
            <a:custGeom>
              <a:avLst/>
              <a:gdLst/>
              <a:ahLst/>
              <a:cxnLst/>
              <a:rect l="l" t="t" r="r" b="b"/>
              <a:pathLst>
                <a:path w="45129" h="2709333">
                  <a:moveTo>
                    <a:pt x="0" y="0"/>
                  </a:moveTo>
                  <a:lnTo>
                    <a:pt x="45129" y="0"/>
                  </a:lnTo>
                  <a:lnTo>
                    <a:pt x="4512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33C87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45129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503416" y="8319897"/>
            <a:ext cx="2899209" cy="1243652"/>
          </a:xfrm>
          <a:custGeom>
            <a:avLst/>
            <a:gdLst/>
            <a:ahLst/>
            <a:cxnLst/>
            <a:rect l="l" t="t" r="r" b="b"/>
            <a:pathLst>
              <a:path w="2899209" h="1243652">
                <a:moveTo>
                  <a:pt x="0" y="0"/>
                </a:moveTo>
                <a:lnTo>
                  <a:pt x="2899209" y="0"/>
                </a:lnTo>
                <a:lnTo>
                  <a:pt x="2899209" y="1243652"/>
                </a:lnTo>
                <a:lnTo>
                  <a:pt x="0" y="12436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174" r="-5658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12" name="Group 12"/>
          <p:cNvGrpSpPr/>
          <p:nvPr/>
        </p:nvGrpSpPr>
        <p:grpSpPr>
          <a:xfrm>
            <a:off x="7725761" y="8554796"/>
            <a:ext cx="4384257" cy="944020"/>
            <a:chOff x="0" y="0"/>
            <a:chExt cx="5845676" cy="1258693"/>
          </a:xfrm>
        </p:grpSpPr>
        <p:sp>
          <p:nvSpPr>
            <p:cNvPr id="13" name="Freeform 13"/>
            <p:cNvSpPr/>
            <p:nvPr/>
          </p:nvSpPr>
          <p:spPr>
            <a:xfrm>
              <a:off x="1539577" y="0"/>
              <a:ext cx="4306098" cy="1258693"/>
            </a:xfrm>
            <a:custGeom>
              <a:avLst/>
              <a:gdLst/>
              <a:ahLst/>
              <a:cxnLst/>
              <a:rect l="l" t="t" r="r" b="b"/>
              <a:pathLst>
                <a:path w="4306098" h="1258693">
                  <a:moveTo>
                    <a:pt x="0" y="0"/>
                  </a:moveTo>
                  <a:lnTo>
                    <a:pt x="4306099" y="0"/>
                  </a:lnTo>
                  <a:lnTo>
                    <a:pt x="4306099" y="1258693"/>
                  </a:lnTo>
                  <a:lnTo>
                    <a:pt x="0" y="1258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45360" t="-2115"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1539577" cy="1258693"/>
            </a:xfrm>
            <a:custGeom>
              <a:avLst/>
              <a:gdLst/>
              <a:ahLst/>
              <a:cxnLst/>
              <a:rect l="l" t="t" r="r" b="b"/>
              <a:pathLst>
                <a:path w="1539577" h="1258693">
                  <a:moveTo>
                    <a:pt x="0" y="0"/>
                  </a:moveTo>
                  <a:lnTo>
                    <a:pt x="1539577" y="0"/>
                  </a:lnTo>
                  <a:lnTo>
                    <a:pt x="1539577" y="1258693"/>
                  </a:lnTo>
                  <a:lnTo>
                    <a:pt x="0" y="1258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r="-298139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5" name="Freeform 15"/>
          <p:cNvSpPr/>
          <p:nvPr/>
        </p:nvSpPr>
        <p:spPr>
          <a:xfrm>
            <a:off x="12329093" y="8554796"/>
            <a:ext cx="1716071" cy="773855"/>
          </a:xfrm>
          <a:custGeom>
            <a:avLst/>
            <a:gdLst/>
            <a:ahLst/>
            <a:cxnLst/>
            <a:rect l="l" t="t" r="r" b="b"/>
            <a:pathLst>
              <a:path w="1716071" h="773855">
                <a:moveTo>
                  <a:pt x="0" y="0"/>
                </a:moveTo>
                <a:lnTo>
                  <a:pt x="1716070" y="0"/>
                </a:lnTo>
                <a:lnTo>
                  <a:pt x="1716070" y="773855"/>
                </a:lnTo>
                <a:lnTo>
                  <a:pt x="0" y="7738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20523" b="-45793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6" name="Freeform 16"/>
          <p:cNvSpPr/>
          <p:nvPr/>
        </p:nvSpPr>
        <p:spPr>
          <a:xfrm>
            <a:off x="14262527" y="7995703"/>
            <a:ext cx="3251610" cy="1332948"/>
          </a:xfrm>
          <a:custGeom>
            <a:avLst/>
            <a:gdLst/>
            <a:ahLst/>
            <a:cxnLst/>
            <a:rect l="l" t="t" r="r" b="b"/>
            <a:pathLst>
              <a:path w="3251610" h="1332948">
                <a:moveTo>
                  <a:pt x="0" y="0"/>
                </a:moveTo>
                <a:lnTo>
                  <a:pt x="3251610" y="0"/>
                </a:lnTo>
                <a:lnTo>
                  <a:pt x="3251610" y="1332948"/>
                </a:lnTo>
                <a:lnTo>
                  <a:pt x="0" y="13329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6405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7" name="Freeform 17"/>
          <p:cNvSpPr/>
          <p:nvPr/>
        </p:nvSpPr>
        <p:spPr>
          <a:xfrm>
            <a:off x="16331448" y="128356"/>
            <a:ext cx="1653990" cy="1653990"/>
          </a:xfrm>
          <a:custGeom>
            <a:avLst/>
            <a:gdLst/>
            <a:ahLst/>
            <a:cxnLst/>
            <a:rect l="l" t="t" r="r" b="b"/>
            <a:pathLst>
              <a:path w="1653990" h="1653990">
                <a:moveTo>
                  <a:pt x="0" y="0"/>
                </a:moveTo>
                <a:lnTo>
                  <a:pt x="1653990" y="0"/>
                </a:lnTo>
                <a:lnTo>
                  <a:pt x="1653990" y="1653989"/>
                </a:lnTo>
                <a:lnTo>
                  <a:pt x="0" y="165398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18" name="Group 18"/>
          <p:cNvGrpSpPr/>
          <p:nvPr/>
        </p:nvGrpSpPr>
        <p:grpSpPr>
          <a:xfrm>
            <a:off x="671789" y="567442"/>
            <a:ext cx="3298871" cy="560566"/>
            <a:chOff x="0" y="0"/>
            <a:chExt cx="4398495" cy="747421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4398495" cy="747421"/>
              <a:chOff x="0" y="0"/>
              <a:chExt cx="868839" cy="147639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68839" cy="147639"/>
              </a:xfrm>
              <a:custGeom>
                <a:avLst/>
                <a:gdLst/>
                <a:ahLst/>
                <a:cxnLst/>
                <a:rect l="l" t="t" r="r" b="b"/>
                <a:pathLst>
                  <a:path w="868839" h="147639">
                    <a:moveTo>
                      <a:pt x="0" y="0"/>
                    </a:moveTo>
                    <a:lnTo>
                      <a:pt x="868839" y="0"/>
                    </a:lnTo>
                    <a:lnTo>
                      <a:pt x="868839" y="147639"/>
                    </a:lnTo>
                    <a:lnTo>
                      <a:pt x="0" y="147639"/>
                    </a:lnTo>
                    <a:close/>
                  </a:path>
                </a:pathLst>
              </a:custGeom>
              <a:solidFill>
                <a:srgbClr val="333C87"/>
              </a:solidFill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38100"/>
                <a:ext cx="868839" cy="18573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0" y="237170"/>
              <a:ext cx="4398495" cy="3113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b="1" spc="383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26-03-2026</a:t>
              </a:r>
            </a:p>
          </p:txBody>
        </p:sp>
      </p:grpSp>
      <p:sp>
        <p:nvSpPr>
          <p:cNvPr id="23" name="Freeform 23"/>
          <p:cNvSpPr/>
          <p:nvPr/>
        </p:nvSpPr>
        <p:spPr>
          <a:xfrm>
            <a:off x="3621700" y="8554796"/>
            <a:ext cx="3884986" cy="844206"/>
          </a:xfrm>
          <a:custGeom>
            <a:avLst/>
            <a:gdLst/>
            <a:ahLst/>
            <a:cxnLst/>
            <a:rect l="l" t="t" r="r" b="b"/>
            <a:pathLst>
              <a:path w="3884986" h="844206">
                <a:moveTo>
                  <a:pt x="0" y="0"/>
                </a:moveTo>
                <a:lnTo>
                  <a:pt x="3884986" y="0"/>
                </a:lnTo>
                <a:lnTo>
                  <a:pt x="3884986" y="844206"/>
                </a:lnTo>
                <a:lnTo>
                  <a:pt x="0" y="84420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4" name="TextBox 24"/>
          <p:cNvSpPr txBox="1"/>
          <p:nvPr/>
        </p:nvSpPr>
        <p:spPr>
          <a:xfrm>
            <a:off x="869867" y="1658520"/>
            <a:ext cx="16548267" cy="1144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80"/>
              </a:lnSpc>
            </a:pPr>
            <a:r>
              <a:rPr lang="en-US" sz="67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Samen sneller bouwen in de Achterhoek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393815" y="3003959"/>
            <a:ext cx="9500369" cy="956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De </a:t>
            </a:r>
            <a:r>
              <a:rPr lang="en-US" sz="5799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Buitentuin</a:t>
            </a:r>
            <a:r>
              <a:rPr lang="en-US" sz="57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van Baak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42837" y="4324144"/>
            <a:ext cx="9802327" cy="646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Simon Kok &amp; Bernadette Arends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00000">
            <a:off x="17776150" y="8135882"/>
            <a:ext cx="930895" cy="929405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392772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258910" y="587768"/>
            <a:ext cx="1921575" cy="108137"/>
            <a:chOff x="0" y="0"/>
            <a:chExt cx="506094" cy="2848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6094" cy="28481"/>
            </a:xfrm>
            <a:custGeom>
              <a:avLst/>
              <a:gdLst/>
              <a:ahLst/>
              <a:cxnLst/>
              <a:rect l="l" t="t" r="r" b="b"/>
              <a:pathLst>
                <a:path w="506094" h="28481">
                  <a:moveTo>
                    <a:pt x="0" y="0"/>
                  </a:moveTo>
                  <a:lnTo>
                    <a:pt x="506094" y="0"/>
                  </a:lnTo>
                  <a:lnTo>
                    <a:pt x="506094" y="28481"/>
                  </a:lnTo>
                  <a:lnTo>
                    <a:pt x="0" y="28481"/>
                  </a:lnTo>
                  <a:close/>
                </a:path>
              </a:pathLst>
            </a:custGeom>
            <a:solidFill>
              <a:srgbClr val="39277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506094" cy="665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8195195" y="0"/>
            <a:ext cx="92805" cy="10287000"/>
            <a:chOff x="0" y="0"/>
            <a:chExt cx="24443" cy="27093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443" cy="2709333"/>
            </a:xfrm>
            <a:custGeom>
              <a:avLst/>
              <a:gdLst/>
              <a:ahLst/>
              <a:cxnLst/>
              <a:rect l="l" t="t" r="r" b="b"/>
              <a:pathLst>
                <a:path w="24443" h="2709333">
                  <a:moveTo>
                    <a:pt x="0" y="0"/>
                  </a:moveTo>
                  <a:lnTo>
                    <a:pt x="24443" y="0"/>
                  </a:lnTo>
                  <a:lnTo>
                    <a:pt x="2444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92772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24443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6331448" y="128356"/>
            <a:ext cx="1653990" cy="1653990"/>
          </a:xfrm>
          <a:custGeom>
            <a:avLst/>
            <a:gdLst/>
            <a:ahLst/>
            <a:cxnLst/>
            <a:rect l="l" t="t" r="r" b="b"/>
            <a:pathLst>
              <a:path w="1653990" h="1653990">
                <a:moveTo>
                  <a:pt x="0" y="0"/>
                </a:moveTo>
                <a:lnTo>
                  <a:pt x="1653990" y="0"/>
                </a:lnTo>
                <a:lnTo>
                  <a:pt x="1653990" y="1653989"/>
                </a:lnTo>
                <a:lnTo>
                  <a:pt x="0" y="16539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1" name="TextBox 11"/>
          <p:cNvSpPr txBox="1"/>
          <p:nvPr/>
        </p:nvSpPr>
        <p:spPr>
          <a:xfrm>
            <a:off x="9761702" y="2117316"/>
            <a:ext cx="5799355" cy="3208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</a:pPr>
            <a:r>
              <a:rPr lang="en-US" sz="3800" b="1" i="1">
                <a:solidFill>
                  <a:srgbClr val="000000"/>
                </a:solidFill>
                <a:latin typeface="Inter Bold Italics"/>
                <a:ea typeface="Inter Bold Italics"/>
                <a:cs typeface="Inter Bold Italics"/>
                <a:sym typeface="Inter Bold Italics"/>
              </a:rPr>
              <a:t>Walvoort Ontwikkelaars</a:t>
            </a:r>
            <a:r>
              <a:rPr lang="en-US" sz="38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                       </a:t>
            </a:r>
          </a:p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                           </a:t>
            </a:r>
          </a:p>
          <a:p>
            <a:pPr algn="l">
              <a:lnSpc>
                <a:spcPts val="5320"/>
              </a:lnSpc>
            </a:pPr>
            <a:endParaRPr lang="en-US" sz="32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5320"/>
              </a:lnSpc>
            </a:pPr>
            <a:endParaRPr lang="en-US" sz="32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5320"/>
              </a:lnSpc>
            </a:pPr>
            <a:endParaRPr lang="en-US" sz="32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72" name="Group 72"/>
          <p:cNvGrpSpPr/>
          <p:nvPr/>
        </p:nvGrpSpPr>
        <p:grpSpPr>
          <a:xfrm>
            <a:off x="-27353" y="0"/>
            <a:ext cx="92805" cy="10287000"/>
            <a:chOff x="0" y="0"/>
            <a:chExt cx="24443" cy="2709333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24443" cy="2709333"/>
            </a:xfrm>
            <a:custGeom>
              <a:avLst/>
              <a:gdLst/>
              <a:ahLst/>
              <a:cxnLst/>
              <a:rect l="l" t="t" r="r" b="b"/>
              <a:pathLst>
                <a:path w="24443" h="2709333">
                  <a:moveTo>
                    <a:pt x="0" y="0"/>
                  </a:moveTo>
                  <a:lnTo>
                    <a:pt x="24443" y="0"/>
                  </a:lnTo>
                  <a:lnTo>
                    <a:pt x="2444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92772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0" y="-28575"/>
              <a:ext cx="24443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75" name="Freeform 75"/>
          <p:cNvSpPr/>
          <p:nvPr/>
        </p:nvSpPr>
        <p:spPr>
          <a:xfrm>
            <a:off x="791850" y="3043212"/>
            <a:ext cx="6641556" cy="4919688"/>
          </a:xfrm>
          <a:custGeom>
            <a:avLst/>
            <a:gdLst/>
            <a:ahLst/>
            <a:cxnLst/>
            <a:rect l="l" t="t" r="r" b="b"/>
            <a:pathLst>
              <a:path w="6641556" h="4919688">
                <a:moveTo>
                  <a:pt x="0" y="0"/>
                </a:moveTo>
                <a:lnTo>
                  <a:pt x="6641556" y="0"/>
                </a:lnTo>
                <a:lnTo>
                  <a:pt x="6641556" y="4919688"/>
                </a:lnTo>
                <a:lnTo>
                  <a:pt x="0" y="49196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481" t="-17123" r="-4499" b="-5172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6" name="TextBox 76"/>
          <p:cNvSpPr txBox="1"/>
          <p:nvPr/>
        </p:nvSpPr>
        <p:spPr>
          <a:xfrm>
            <a:off x="1258910" y="841051"/>
            <a:ext cx="10120983" cy="1052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79"/>
              </a:lnSpc>
            </a:pPr>
            <a:r>
              <a:rPr lang="en-US" sz="61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Nadere kennismaking 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258910" y="2117316"/>
            <a:ext cx="5603626" cy="3208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</a:pPr>
            <a:r>
              <a:rPr lang="en-US" sz="3800" b="1" i="1" dirty="0" err="1">
                <a:solidFill>
                  <a:srgbClr val="000000"/>
                </a:solidFill>
                <a:latin typeface="Inter Bold Italics"/>
                <a:ea typeface="Inter Bold Italics"/>
                <a:cs typeface="Inter Bold Italics"/>
                <a:sym typeface="Inter Bold Italics"/>
              </a:rPr>
              <a:t>Gemeente</a:t>
            </a:r>
            <a:r>
              <a:rPr lang="en-US" sz="3800" b="1" i="1" dirty="0">
                <a:solidFill>
                  <a:srgbClr val="000000"/>
                </a:solidFill>
                <a:latin typeface="Inter Bold Italics"/>
                <a:ea typeface="Inter Bold Italics"/>
                <a:cs typeface="Inter Bold Italics"/>
                <a:sym typeface="Inter Bold Italics"/>
              </a:rPr>
              <a:t> Bronckhorst </a:t>
            </a:r>
            <a:r>
              <a:rPr lang="en-US" sz="38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                       </a:t>
            </a:r>
          </a:p>
          <a:p>
            <a:pPr algn="l">
              <a:lnSpc>
                <a:spcPts val="4480"/>
              </a:lnSpc>
            </a:pPr>
            <a:endParaRPr lang="en-US" sz="3800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5320"/>
              </a:lnSpc>
            </a:pPr>
            <a:endParaRPr lang="en-US" sz="3800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5320"/>
              </a:lnSpc>
            </a:pPr>
            <a:endParaRPr lang="en-US" sz="3800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5320"/>
              </a:lnSpc>
            </a:pPr>
            <a:endParaRPr lang="en-US" sz="3800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8" name="TextBox 78"/>
          <p:cNvSpPr txBox="1"/>
          <p:nvPr/>
        </p:nvSpPr>
        <p:spPr>
          <a:xfrm>
            <a:off x="1258910" y="8062740"/>
            <a:ext cx="6641556" cy="16928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1.800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woningen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in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plannen</a:t>
            </a:r>
            <a:endParaRPr lang="en-US" sz="32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Verdeeld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over 288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plannen</a:t>
            </a:r>
            <a:endParaRPr lang="en-US" sz="32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 282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initiatiefnemers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9761702" y="8062740"/>
            <a:ext cx="6011698" cy="16928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6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medewerkers</a:t>
            </a:r>
            <a:endParaRPr lang="en-US" sz="32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80 - 100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woningen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per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jaar</a:t>
            </a:r>
            <a:endParaRPr lang="en-US" sz="32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Actief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in Oost-Nederland</a:t>
            </a:r>
          </a:p>
        </p:txBody>
      </p:sp>
      <p:pic>
        <p:nvPicPr>
          <p:cNvPr id="81" name="Afbeelding 80">
            <a:extLst>
              <a:ext uri="{FF2B5EF4-FFF2-40B4-BE49-F238E27FC236}">
                <a16:creationId xmlns:a16="http://schemas.microsoft.com/office/drawing/2014/main" id="{716DF659-6356-00B4-285E-C5300ED3A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" r="3527"/>
          <a:stretch>
            <a:fillRect/>
          </a:stretch>
        </p:blipFill>
        <p:spPr>
          <a:xfrm>
            <a:off x="9947089" y="2858294"/>
            <a:ext cx="5734423" cy="51868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00000">
            <a:off x="17776150" y="8135882"/>
            <a:ext cx="930895" cy="929405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392772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247532" y="557511"/>
            <a:ext cx="1921575" cy="108137"/>
            <a:chOff x="0" y="0"/>
            <a:chExt cx="506094" cy="2848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6094" cy="28481"/>
            </a:xfrm>
            <a:custGeom>
              <a:avLst/>
              <a:gdLst/>
              <a:ahLst/>
              <a:cxnLst/>
              <a:rect l="l" t="t" r="r" b="b"/>
              <a:pathLst>
                <a:path w="506094" h="28481">
                  <a:moveTo>
                    <a:pt x="0" y="0"/>
                  </a:moveTo>
                  <a:lnTo>
                    <a:pt x="506094" y="0"/>
                  </a:lnTo>
                  <a:lnTo>
                    <a:pt x="506094" y="28481"/>
                  </a:lnTo>
                  <a:lnTo>
                    <a:pt x="0" y="28481"/>
                  </a:lnTo>
                  <a:close/>
                </a:path>
              </a:pathLst>
            </a:custGeom>
            <a:solidFill>
              <a:srgbClr val="39277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506094" cy="665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247532" y="2293614"/>
            <a:ext cx="11269754" cy="5313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7" lvl="1" indent="-410214" algn="l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Hoe kan het wel</a:t>
            </a:r>
          </a:p>
          <a:p>
            <a:pPr algn="l">
              <a:lnSpc>
                <a:spcPts val="5320"/>
              </a:lnSpc>
            </a:pPr>
            <a:endParaRPr lang="en-US" sz="38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820427" lvl="1" indent="-410214" algn="l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Wat is goed voor het plan</a:t>
            </a:r>
          </a:p>
          <a:p>
            <a:pPr algn="l">
              <a:lnSpc>
                <a:spcPts val="5320"/>
              </a:lnSpc>
            </a:pPr>
            <a:endParaRPr lang="en-US" sz="38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820427" lvl="1" indent="-410214" algn="l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Voorkomen van tijdsverlies en discussies </a:t>
            </a:r>
          </a:p>
          <a:p>
            <a:pPr algn="l">
              <a:lnSpc>
                <a:spcPts val="5320"/>
              </a:lnSpc>
            </a:pPr>
            <a:endParaRPr lang="en-US" sz="38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5320"/>
              </a:lnSpc>
            </a:pPr>
            <a:endParaRPr lang="en-US" sz="38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5320"/>
              </a:lnSpc>
            </a:pPr>
            <a:endParaRPr lang="en-US" sz="38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8195195" y="0"/>
            <a:ext cx="92805" cy="10287000"/>
            <a:chOff x="0" y="0"/>
            <a:chExt cx="24443" cy="27093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443" cy="2709333"/>
            </a:xfrm>
            <a:custGeom>
              <a:avLst/>
              <a:gdLst/>
              <a:ahLst/>
              <a:cxnLst/>
              <a:rect l="l" t="t" r="r" b="b"/>
              <a:pathLst>
                <a:path w="24443" h="2709333">
                  <a:moveTo>
                    <a:pt x="0" y="0"/>
                  </a:moveTo>
                  <a:lnTo>
                    <a:pt x="24443" y="0"/>
                  </a:lnTo>
                  <a:lnTo>
                    <a:pt x="2444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92772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4443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6331448" y="128356"/>
            <a:ext cx="1653990" cy="1653990"/>
          </a:xfrm>
          <a:custGeom>
            <a:avLst/>
            <a:gdLst/>
            <a:ahLst/>
            <a:cxnLst/>
            <a:rect l="l" t="t" r="r" b="b"/>
            <a:pathLst>
              <a:path w="1653990" h="1653990">
                <a:moveTo>
                  <a:pt x="0" y="0"/>
                </a:moveTo>
                <a:lnTo>
                  <a:pt x="1653990" y="0"/>
                </a:lnTo>
                <a:lnTo>
                  <a:pt x="1653990" y="1653989"/>
                </a:lnTo>
                <a:lnTo>
                  <a:pt x="0" y="16539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12" name="Group 12"/>
          <p:cNvGrpSpPr/>
          <p:nvPr/>
        </p:nvGrpSpPr>
        <p:grpSpPr>
          <a:xfrm>
            <a:off x="3176084" y="2312664"/>
            <a:ext cx="10672036" cy="3281066"/>
            <a:chOff x="0" y="0"/>
            <a:chExt cx="2810742" cy="86414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810742" cy="864149"/>
            </a:xfrm>
            <a:custGeom>
              <a:avLst/>
              <a:gdLst/>
              <a:ahLst/>
              <a:cxnLst/>
              <a:rect l="l" t="t" r="r" b="b"/>
              <a:pathLst>
                <a:path w="2810742" h="864149">
                  <a:moveTo>
                    <a:pt x="0" y="0"/>
                  </a:moveTo>
                  <a:lnTo>
                    <a:pt x="2810742" y="0"/>
                  </a:lnTo>
                  <a:lnTo>
                    <a:pt x="2810742" y="864149"/>
                  </a:lnTo>
                  <a:lnTo>
                    <a:pt x="0" y="8641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2810742" cy="883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94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066099" y="2293614"/>
            <a:ext cx="9568235" cy="5313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</a:pPr>
            <a:r>
              <a:rPr lang="en-US" sz="38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Hoe kan het wel</a:t>
            </a:r>
          </a:p>
          <a:p>
            <a:pPr algn="l">
              <a:lnSpc>
                <a:spcPts val="5320"/>
              </a:lnSpc>
            </a:pPr>
            <a:endParaRPr lang="en-US" sz="38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5320"/>
              </a:lnSpc>
            </a:pPr>
            <a:r>
              <a:rPr lang="en-US" sz="38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Wat is goed voor het plan</a:t>
            </a:r>
          </a:p>
          <a:p>
            <a:pPr algn="l">
              <a:lnSpc>
                <a:spcPts val="5320"/>
              </a:lnSpc>
            </a:pPr>
            <a:endParaRPr lang="en-US" sz="38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5320"/>
              </a:lnSpc>
            </a:pPr>
            <a:r>
              <a:rPr lang="en-US" sz="38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Voorkomen van tijdsverlies en discussies </a:t>
            </a:r>
          </a:p>
          <a:p>
            <a:pPr algn="l">
              <a:lnSpc>
                <a:spcPts val="5320"/>
              </a:lnSpc>
            </a:pPr>
            <a:endParaRPr lang="en-US" sz="38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5320"/>
              </a:lnSpc>
            </a:pPr>
            <a:endParaRPr lang="en-US" sz="38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5320"/>
              </a:lnSpc>
            </a:pPr>
            <a:endParaRPr lang="en-US" sz="38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2542631" y="6355199"/>
            <a:ext cx="12071992" cy="3175340"/>
            <a:chOff x="0" y="0"/>
            <a:chExt cx="16095990" cy="4233787"/>
          </a:xfrm>
        </p:grpSpPr>
        <p:sp>
          <p:nvSpPr>
            <p:cNvPr id="17" name="AutoShape 17"/>
            <p:cNvSpPr/>
            <p:nvPr/>
          </p:nvSpPr>
          <p:spPr>
            <a:xfrm>
              <a:off x="0" y="3139531"/>
              <a:ext cx="16095990" cy="0"/>
            </a:xfrm>
            <a:prstGeom prst="line">
              <a:avLst/>
            </a:prstGeom>
            <a:ln w="50800" cap="flat">
              <a:solidFill>
                <a:srgbClr val="2A2B39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nl-NL"/>
            </a:p>
          </p:txBody>
        </p:sp>
        <p:grpSp>
          <p:nvGrpSpPr>
            <p:cNvPr id="18" name="Group 18"/>
            <p:cNvGrpSpPr/>
            <p:nvPr/>
          </p:nvGrpSpPr>
          <p:grpSpPr>
            <a:xfrm>
              <a:off x="1450042" y="2975611"/>
              <a:ext cx="327839" cy="327839"/>
              <a:chOff x="0" y="0"/>
              <a:chExt cx="1478354" cy="1478354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478354" cy="1478354"/>
              </a:xfrm>
              <a:custGeom>
                <a:avLst/>
                <a:gdLst/>
                <a:ahLst/>
                <a:cxnLst/>
                <a:rect l="l" t="t" r="r" b="b"/>
                <a:pathLst>
                  <a:path w="1478354" h="1478354">
                    <a:moveTo>
                      <a:pt x="739177" y="0"/>
                    </a:moveTo>
                    <a:cubicBezTo>
                      <a:pt x="330941" y="0"/>
                      <a:pt x="0" y="330941"/>
                      <a:pt x="0" y="739177"/>
                    </a:cubicBezTo>
                    <a:cubicBezTo>
                      <a:pt x="0" y="1147413"/>
                      <a:pt x="330941" y="1478354"/>
                      <a:pt x="739177" y="1478354"/>
                    </a:cubicBezTo>
                    <a:cubicBezTo>
                      <a:pt x="1147413" y="1478354"/>
                      <a:pt x="1478354" y="1147413"/>
                      <a:pt x="1478354" y="739177"/>
                    </a:cubicBezTo>
                    <a:cubicBezTo>
                      <a:pt x="1478354" y="330941"/>
                      <a:pt x="1147413" y="0"/>
                      <a:pt x="739177" y="0"/>
                    </a:cubicBezTo>
                    <a:close/>
                  </a:path>
                </a:pathLst>
              </a:custGeom>
              <a:solidFill>
                <a:srgbClr val="87A5FA"/>
              </a:solidFill>
              <a:ln w="38100" cap="sq">
                <a:solidFill>
                  <a:srgbClr val="2A2B39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138596" y="129071"/>
                <a:ext cx="1201163" cy="12106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882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4616118" y="2975611"/>
              <a:ext cx="327839" cy="327839"/>
              <a:chOff x="0" y="0"/>
              <a:chExt cx="1478354" cy="147835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478354" cy="1478354"/>
              </a:xfrm>
              <a:custGeom>
                <a:avLst/>
                <a:gdLst/>
                <a:ahLst/>
                <a:cxnLst/>
                <a:rect l="l" t="t" r="r" b="b"/>
                <a:pathLst>
                  <a:path w="1478354" h="1478354">
                    <a:moveTo>
                      <a:pt x="739177" y="0"/>
                    </a:moveTo>
                    <a:cubicBezTo>
                      <a:pt x="330941" y="0"/>
                      <a:pt x="0" y="330941"/>
                      <a:pt x="0" y="739177"/>
                    </a:cubicBezTo>
                    <a:cubicBezTo>
                      <a:pt x="0" y="1147413"/>
                      <a:pt x="330941" y="1478354"/>
                      <a:pt x="739177" y="1478354"/>
                    </a:cubicBezTo>
                    <a:cubicBezTo>
                      <a:pt x="1147413" y="1478354"/>
                      <a:pt x="1478354" y="1147413"/>
                      <a:pt x="1478354" y="739177"/>
                    </a:cubicBezTo>
                    <a:cubicBezTo>
                      <a:pt x="1478354" y="330941"/>
                      <a:pt x="1147413" y="0"/>
                      <a:pt x="739177" y="0"/>
                    </a:cubicBezTo>
                    <a:close/>
                  </a:path>
                </a:pathLst>
              </a:custGeom>
              <a:solidFill>
                <a:srgbClr val="C8EBEE"/>
              </a:solidFill>
              <a:ln w="38100" cap="sq">
                <a:solidFill>
                  <a:srgbClr val="2A2B39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138596" y="129071"/>
                <a:ext cx="1201163" cy="12106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762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7776006" y="2975611"/>
              <a:ext cx="327839" cy="327839"/>
              <a:chOff x="0" y="0"/>
              <a:chExt cx="1478354" cy="147835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478354" cy="1478354"/>
              </a:xfrm>
              <a:custGeom>
                <a:avLst/>
                <a:gdLst/>
                <a:ahLst/>
                <a:cxnLst/>
                <a:rect l="l" t="t" r="r" b="b"/>
                <a:pathLst>
                  <a:path w="1478354" h="1478354">
                    <a:moveTo>
                      <a:pt x="739177" y="0"/>
                    </a:moveTo>
                    <a:cubicBezTo>
                      <a:pt x="330941" y="0"/>
                      <a:pt x="0" y="330941"/>
                      <a:pt x="0" y="739177"/>
                    </a:cubicBezTo>
                    <a:cubicBezTo>
                      <a:pt x="0" y="1147413"/>
                      <a:pt x="330941" y="1478354"/>
                      <a:pt x="739177" y="1478354"/>
                    </a:cubicBezTo>
                    <a:cubicBezTo>
                      <a:pt x="1147413" y="1478354"/>
                      <a:pt x="1478354" y="1147413"/>
                      <a:pt x="1478354" y="739177"/>
                    </a:cubicBezTo>
                    <a:cubicBezTo>
                      <a:pt x="1478354" y="330941"/>
                      <a:pt x="1147413" y="0"/>
                      <a:pt x="739177" y="0"/>
                    </a:cubicBezTo>
                    <a:close/>
                  </a:path>
                </a:pathLst>
              </a:custGeom>
              <a:solidFill>
                <a:srgbClr val="FFD6C8"/>
              </a:solidFill>
              <a:ln w="38100" cap="sq">
                <a:solidFill>
                  <a:srgbClr val="2A2B39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138596" y="129071"/>
                <a:ext cx="1201163" cy="12106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762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0935893" y="2975611"/>
              <a:ext cx="327839" cy="327839"/>
              <a:chOff x="0" y="0"/>
              <a:chExt cx="1478354" cy="147835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1478354" cy="1478354"/>
              </a:xfrm>
              <a:custGeom>
                <a:avLst/>
                <a:gdLst/>
                <a:ahLst/>
                <a:cxnLst/>
                <a:rect l="l" t="t" r="r" b="b"/>
                <a:pathLst>
                  <a:path w="1478354" h="1478354">
                    <a:moveTo>
                      <a:pt x="739177" y="0"/>
                    </a:moveTo>
                    <a:cubicBezTo>
                      <a:pt x="330941" y="0"/>
                      <a:pt x="0" y="330941"/>
                      <a:pt x="0" y="739177"/>
                    </a:cubicBezTo>
                    <a:cubicBezTo>
                      <a:pt x="0" y="1147413"/>
                      <a:pt x="330941" y="1478354"/>
                      <a:pt x="739177" y="1478354"/>
                    </a:cubicBezTo>
                    <a:cubicBezTo>
                      <a:pt x="1147413" y="1478354"/>
                      <a:pt x="1478354" y="1147413"/>
                      <a:pt x="1478354" y="739177"/>
                    </a:cubicBezTo>
                    <a:cubicBezTo>
                      <a:pt x="1478354" y="330941"/>
                      <a:pt x="1147413" y="0"/>
                      <a:pt x="739177" y="0"/>
                    </a:cubicBezTo>
                    <a:close/>
                  </a:path>
                </a:pathLst>
              </a:custGeom>
              <a:solidFill>
                <a:srgbClr val="DBF1BB"/>
              </a:solidFill>
              <a:ln w="38100" cap="sq">
                <a:solidFill>
                  <a:srgbClr val="2A2B39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138596" y="129071"/>
                <a:ext cx="1201163" cy="12106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762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726168" y="1067039"/>
              <a:ext cx="1775588" cy="1775588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55386" y="55386"/>
                <a:ext cx="702029" cy="702029"/>
              </a:xfrm>
              <a:custGeom>
                <a:avLst/>
                <a:gdLst/>
                <a:ahLst/>
                <a:cxnLst/>
                <a:rect l="l" t="t" r="r" b="b"/>
                <a:pathLst>
                  <a:path w="702029" h="702029">
                    <a:moveTo>
                      <a:pt x="445563" y="39163"/>
                    </a:moveTo>
                    <a:lnTo>
                      <a:pt x="662865" y="256465"/>
                    </a:lnTo>
                    <a:cubicBezTo>
                      <a:pt x="715083" y="308683"/>
                      <a:pt x="715083" y="393345"/>
                      <a:pt x="662865" y="445563"/>
                    </a:cubicBezTo>
                    <a:lnTo>
                      <a:pt x="445563" y="662865"/>
                    </a:lnTo>
                    <a:cubicBezTo>
                      <a:pt x="393345" y="715083"/>
                      <a:pt x="308683" y="715083"/>
                      <a:pt x="256465" y="662865"/>
                    </a:cubicBezTo>
                    <a:lnTo>
                      <a:pt x="39163" y="445563"/>
                    </a:lnTo>
                    <a:cubicBezTo>
                      <a:pt x="-13055" y="393345"/>
                      <a:pt x="-13055" y="308683"/>
                      <a:pt x="39163" y="256465"/>
                    </a:cubicBezTo>
                    <a:lnTo>
                      <a:pt x="256465" y="39163"/>
                    </a:lnTo>
                    <a:cubicBezTo>
                      <a:pt x="308683" y="-13055"/>
                      <a:pt x="393345" y="-13055"/>
                      <a:pt x="445563" y="39163"/>
                    </a:cubicBezTo>
                    <a:close/>
                  </a:path>
                </a:pathLst>
              </a:custGeom>
              <a:solidFill>
                <a:srgbClr val="C7D6FD"/>
              </a:solidFill>
              <a:ln w="38100" cap="rnd">
                <a:solidFill>
                  <a:srgbClr val="2A2B39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139700" y="-22225"/>
                <a:ext cx="533400" cy="695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58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3892244" y="1067039"/>
              <a:ext cx="1775588" cy="1775588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55386" y="55386"/>
                <a:ext cx="702029" cy="702029"/>
              </a:xfrm>
              <a:custGeom>
                <a:avLst/>
                <a:gdLst/>
                <a:ahLst/>
                <a:cxnLst/>
                <a:rect l="l" t="t" r="r" b="b"/>
                <a:pathLst>
                  <a:path w="702029" h="702029">
                    <a:moveTo>
                      <a:pt x="445563" y="39163"/>
                    </a:moveTo>
                    <a:lnTo>
                      <a:pt x="662865" y="256465"/>
                    </a:lnTo>
                    <a:cubicBezTo>
                      <a:pt x="715083" y="308683"/>
                      <a:pt x="715083" y="393345"/>
                      <a:pt x="662865" y="445563"/>
                    </a:cubicBezTo>
                    <a:lnTo>
                      <a:pt x="445563" y="662865"/>
                    </a:lnTo>
                    <a:cubicBezTo>
                      <a:pt x="393345" y="715083"/>
                      <a:pt x="308683" y="715083"/>
                      <a:pt x="256465" y="662865"/>
                    </a:cubicBezTo>
                    <a:lnTo>
                      <a:pt x="39163" y="445563"/>
                    </a:lnTo>
                    <a:cubicBezTo>
                      <a:pt x="-13055" y="393345"/>
                      <a:pt x="-13055" y="308683"/>
                      <a:pt x="39163" y="256465"/>
                    </a:cubicBezTo>
                    <a:lnTo>
                      <a:pt x="256465" y="39163"/>
                    </a:lnTo>
                    <a:cubicBezTo>
                      <a:pt x="308683" y="-13055"/>
                      <a:pt x="393345" y="-13055"/>
                      <a:pt x="445563" y="39163"/>
                    </a:cubicBezTo>
                    <a:close/>
                  </a:path>
                </a:pathLst>
              </a:custGeom>
              <a:solidFill>
                <a:srgbClr val="C8EBEE"/>
              </a:solidFill>
              <a:ln w="38100" cap="rnd">
                <a:solidFill>
                  <a:srgbClr val="2A2B39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139700" y="-22225"/>
                <a:ext cx="533400" cy="695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58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7052131" y="1067039"/>
              <a:ext cx="1775588" cy="1775588"/>
              <a:chOff x="0" y="0"/>
              <a:chExt cx="812800" cy="8128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55386" y="55386"/>
                <a:ext cx="702029" cy="702029"/>
              </a:xfrm>
              <a:custGeom>
                <a:avLst/>
                <a:gdLst/>
                <a:ahLst/>
                <a:cxnLst/>
                <a:rect l="l" t="t" r="r" b="b"/>
                <a:pathLst>
                  <a:path w="702029" h="702029">
                    <a:moveTo>
                      <a:pt x="445563" y="39163"/>
                    </a:moveTo>
                    <a:lnTo>
                      <a:pt x="662865" y="256465"/>
                    </a:lnTo>
                    <a:cubicBezTo>
                      <a:pt x="715083" y="308683"/>
                      <a:pt x="715083" y="393345"/>
                      <a:pt x="662865" y="445563"/>
                    </a:cubicBezTo>
                    <a:lnTo>
                      <a:pt x="445563" y="662865"/>
                    </a:lnTo>
                    <a:cubicBezTo>
                      <a:pt x="393345" y="715083"/>
                      <a:pt x="308683" y="715083"/>
                      <a:pt x="256465" y="662865"/>
                    </a:cubicBezTo>
                    <a:lnTo>
                      <a:pt x="39163" y="445563"/>
                    </a:lnTo>
                    <a:cubicBezTo>
                      <a:pt x="-13055" y="393345"/>
                      <a:pt x="-13055" y="308683"/>
                      <a:pt x="39163" y="256465"/>
                    </a:cubicBezTo>
                    <a:lnTo>
                      <a:pt x="256465" y="39163"/>
                    </a:lnTo>
                    <a:cubicBezTo>
                      <a:pt x="308683" y="-13055"/>
                      <a:pt x="393345" y="-13055"/>
                      <a:pt x="445563" y="39163"/>
                    </a:cubicBezTo>
                    <a:close/>
                  </a:path>
                </a:pathLst>
              </a:custGeom>
              <a:solidFill>
                <a:srgbClr val="FFD6C8"/>
              </a:solidFill>
              <a:ln w="38100" cap="rnd">
                <a:solidFill>
                  <a:srgbClr val="2A2B39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139700" y="-22225"/>
                <a:ext cx="533400" cy="695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58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10212019" y="1067039"/>
              <a:ext cx="1775588" cy="1775588"/>
              <a:chOff x="0" y="0"/>
              <a:chExt cx="812800" cy="8128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55386" y="55386"/>
                <a:ext cx="702029" cy="702029"/>
              </a:xfrm>
              <a:custGeom>
                <a:avLst/>
                <a:gdLst/>
                <a:ahLst/>
                <a:cxnLst/>
                <a:rect l="l" t="t" r="r" b="b"/>
                <a:pathLst>
                  <a:path w="702029" h="702029">
                    <a:moveTo>
                      <a:pt x="445563" y="39163"/>
                    </a:moveTo>
                    <a:lnTo>
                      <a:pt x="662865" y="256465"/>
                    </a:lnTo>
                    <a:cubicBezTo>
                      <a:pt x="715083" y="308683"/>
                      <a:pt x="715083" y="393345"/>
                      <a:pt x="662865" y="445563"/>
                    </a:cubicBezTo>
                    <a:lnTo>
                      <a:pt x="445563" y="662865"/>
                    </a:lnTo>
                    <a:cubicBezTo>
                      <a:pt x="393345" y="715083"/>
                      <a:pt x="308683" y="715083"/>
                      <a:pt x="256465" y="662865"/>
                    </a:cubicBezTo>
                    <a:lnTo>
                      <a:pt x="39163" y="445563"/>
                    </a:lnTo>
                    <a:cubicBezTo>
                      <a:pt x="-13055" y="393345"/>
                      <a:pt x="-13055" y="308683"/>
                      <a:pt x="39163" y="256465"/>
                    </a:cubicBezTo>
                    <a:lnTo>
                      <a:pt x="256465" y="39163"/>
                    </a:lnTo>
                    <a:cubicBezTo>
                      <a:pt x="308683" y="-13055"/>
                      <a:pt x="393345" y="-13055"/>
                      <a:pt x="445563" y="39163"/>
                    </a:cubicBezTo>
                    <a:close/>
                  </a:path>
                </a:pathLst>
              </a:custGeom>
              <a:solidFill>
                <a:srgbClr val="DBF1BB"/>
              </a:solidFill>
              <a:ln w="38100" cap="rnd">
                <a:solidFill>
                  <a:srgbClr val="2A2B39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139700" y="-22225"/>
                <a:ext cx="533400" cy="695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58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2" name="TextBox 42"/>
            <p:cNvSpPr txBox="1"/>
            <p:nvPr/>
          </p:nvSpPr>
          <p:spPr>
            <a:xfrm>
              <a:off x="219495" y="3551100"/>
              <a:ext cx="2788934" cy="6826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94"/>
                </a:lnSpc>
              </a:pPr>
              <a:r>
                <a:rPr lang="en-US" sz="1636">
                  <a:solidFill>
                    <a:srgbClr val="2A2B39"/>
                  </a:solidFill>
                  <a:latin typeface="Inter"/>
                  <a:ea typeface="Inter"/>
                  <a:cs typeface="Inter"/>
                  <a:sym typeface="Inter"/>
                </a:rPr>
                <a:t>ALV Baaks Belang</a:t>
              </a:r>
            </a:p>
            <a:p>
              <a:pPr marL="0" lvl="0" indent="0" algn="ctr">
                <a:lnSpc>
                  <a:spcPts val="2094"/>
                </a:lnSpc>
                <a:spcBef>
                  <a:spcPct val="0"/>
                </a:spcBef>
              </a:pPr>
              <a:r>
                <a:rPr lang="en-US" sz="1636">
                  <a:solidFill>
                    <a:srgbClr val="2A2B39"/>
                  </a:solidFill>
                  <a:latin typeface="Inter"/>
                  <a:ea typeface="Inter"/>
                  <a:cs typeface="Inter"/>
                  <a:sym typeface="Inter"/>
                </a:rPr>
                <a:t>Gezamenlijke aftrap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10172629" y="3551100"/>
              <a:ext cx="1748898" cy="6826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94"/>
                </a:lnSpc>
              </a:pPr>
              <a:r>
                <a:rPr lang="en-US" sz="1636">
                  <a:solidFill>
                    <a:srgbClr val="2A2B39"/>
                  </a:solidFill>
                  <a:latin typeface="Inter"/>
                  <a:ea typeface="Inter"/>
                  <a:cs typeface="Inter"/>
                  <a:sym typeface="Inter"/>
                </a:rPr>
                <a:t>Start verkoop</a:t>
              </a:r>
            </a:p>
            <a:p>
              <a:pPr marL="0" lvl="0" indent="0" algn="ctr">
                <a:lnSpc>
                  <a:spcPts val="2094"/>
                </a:lnSpc>
                <a:spcBef>
                  <a:spcPct val="0"/>
                </a:spcBef>
              </a:pPr>
              <a:endParaRPr lang="en-US" sz="1636">
                <a:solidFill>
                  <a:srgbClr val="2A2B39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3596854" y="3551100"/>
              <a:ext cx="2366367" cy="6826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94"/>
                </a:lnSpc>
              </a:pPr>
              <a:r>
                <a:rPr lang="en-US" sz="1636">
                  <a:solidFill>
                    <a:srgbClr val="2A2B39"/>
                  </a:solidFill>
                  <a:latin typeface="Inter"/>
                  <a:ea typeface="Inter"/>
                  <a:cs typeface="Inter"/>
                  <a:sym typeface="Inter"/>
                </a:rPr>
                <a:t>Planvorming</a:t>
              </a:r>
            </a:p>
            <a:p>
              <a:pPr marL="0" lvl="0" indent="0" algn="ctr">
                <a:lnSpc>
                  <a:spcPts val="2094"/>
                </a:lnSpc>
                <a:spcBef>
                  <a:spcPct val="0"/>
                </a:spcBef>
              </a:pPr>
              <a:endParaRPr lang="en-US" sz="1636">
                <a:solidFill>
                  <a:srgbClr val="2A2B39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7025441" y="3551100"/>
              <a:ext cx="1775588" cy="6826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94"/>
                </a:lnSpc>
              </a:pPr>
              <a:r>
                <a:rPr lang="en-US" sz="1636">
                  <a:solidFill>
                    <a:srgbClr val="2A2B39"/>
                  </a:solidFill>
                  <a:latin typeface="Inter"/>
                  <a:ea typeface="Inter"/>
                  <a:cs typeface="Inter"/>
                  <a:sym typeface="Inter"/>
                </a:rPr>
                <a:t>Pre-sale</a:t>
              </a:r>
            </a:p>
            <a:p>
              <a:pPr marL="0" lvl="0" indent="0" algn="ctr">
                <a:lnSpc>
                  <a:spcPts val="2094"/>
                </a:lnSpc>
                <a:spcBef>
                  <a:spcPct val="0"/>
                </a:spcBef>
              </a:pPr>
              <a:endParaRPr lang="en-US" sz="1636">
                <a:solidFill>
                  <a:srgbClr val="2A2B39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739513" y="-21707"/>
              <a:ext cx="1748898" cy="6591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14"/>
                </a:lnSpc>
                <a:spcBef>
                  <a:spcPct val="0"/>
                </a:spcBef>
              </a:pPr>
              <a:r>
                <a:rPr lang="en-US" sz="3136">
                  <a:solidFill>
                    <a:srgbClr val="2A2B39"/>
                  </a:solidFill>
                  <a:latin typeface="Inter"/>
                  <a:ea typeface="Inter"/>
                  <a:cs typeface="Inter"/>
                  <a:sym typeface="Inter"/>
                </a:rPr>
                <a:t>2022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981563" y="661984"/>
              <a:ext cx="1264798" cy="4119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478"/>
                </a:lnSpc>
                <a:spcBef>
                  <a:spcPct val="0"/>
                </a:spcBef>
              </a:pPr>
              <a:r>
                <a:rPr lang="en-US" sz="1936">
                  <a:solidFill>
                    <a:srgbClr val="2A2B39"/>
                  </a:solidFill>
                  <a:latin typeface="Inter"/>
                  <a:ea typeface="Inter"/>
                  <a:cs typeface="Inter"/>
                  <a:sym typeface="Inter"/>
                </a:rPr>
                <a:t>Maart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3114484" y="21842"/>
              <a:ext cx="3331108" cy="6591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14"/>
                </a:lnSpc>
                <a:spcBef>
                  <a:spcPct val="0"/>
                </a:spcBef>
              </a:pPr>
              <a:r>
                <a:rPr lang="en-US" sz="3136">
                  <a:solidFill>
                    <a:srgbClr val="2A2B39"/>
                  </a:solidFill>
                  <a:latin typeface="Inter"/>
                  <a:ea typeface="Inter"/>
                  <a:cs typeface="Inter"/>
                  <a:sym typeface="Inter"/>
                </a:rPr>
                <a:t>2023 &amp; 2024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7025441" y="21842"/>
              <a:ext cx="1748898" cy="6591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14"/>
                </a:lnSpc>
                <a:spcBef>
                  <a:spcPct val="0"/>
                </a:spcBef>
              </a:pPr>
              <a:r>
                <a:rPr lang="en-US" sz="3136">
                  <a:solidFill>
                    <a:srgbClr val="2A2B39"/>
                  </a:solidFill>
                  <a:latin typeface="Inter"/>
                  <a:ea typeface="Inter"/>
                  <a:cs typeface="Inter"/>
                  <a:sym typeface="Inter"/>
                </a:rPr>
                <a:t>2025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7052131" y="661984"/>
              <a:ext cx="1769068" cy="4119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478"/>
                </a:lnSpc>
                <a:spcBef>
                  <a:spcPct val="0"/>
                </a:spcBef>
              </a:pPr>
              <a:r>
                <a:rPr lang="en-US" sz="1936">
                  <a:solidFill>
                    <a:srgbClr val="2A2B39"/>
                  </a:solidFill>
                  <a:latin typeface="Inter"/>
                  <a:ea typeface="Inter"/>
                  <a:cs typeface="Inter"/>
                  <a:sym typeface="Inter"/>
                </a:rPr>
                <a:t>Juli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10225364" y="-28575"/>
              <a:ext cx="1748898" cy="6591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14"/>
                </a:lnSpc>
                <a:spcBef>
                  <a:spcPct val="0"/>
                </a:spcBef>
              </a:pPr>
              <a:r>
                <a:rPr lang="en-US" sz="3136">
                  <a:solidFill>
                    <a:srgbClr val="2A2B39"/>
                  </a:solidFill>
                  <a:latin typeface="Inter"/>
                  <a:ea typeface="Inter"/>
                  <a:cs typeface="Inter"/>
                  <a:sym typeface="Inter"/>
                </a:rPr>
                <a:t>2025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0250119" y="655117"/>
              <a:ext cx="1724143" cy="4119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478"/>
                </a:lnSpc>
                <a:spcBef>
                  <a:spcPct val="0"/>
                </a:spcBef>
              </a:pPr>
              <a:r>
                <a:rPr lang="en-US" sz="1936">
                  <a:solidFill>
                    <a:srgbClr val="2A2B39"/>
                  </a:solidFill>
                  <a:latin typeface="Inter"/>
                  <a:ea typeface="Inter"/>
                  <a:cs typeface="Inter"/>
                  <a:sym typeface="Inter"/>
                </a:rPr>
                <a:t>September</a:t>
              </a:r>
            </a:p>
          </p:txBody>
        </p:sp>
        <p:grpSp>
          <p:nvGrpSpPr>
            <p:cNvPr id="53" name="Group 53"/>
            <p:cNvGrpSpPr/>
            <p:nvPr/>
          </p:nvGrpSpPr>
          <p:grpSpPr>
            <a:xfrm>
              <a:off x="14095781" y="2975611"/>
              <a:ext cx="327839" cy="327839"/>
              <a:chOff x="0" y="0"/>
              <a:chExt cx="1478354" cy="1478354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1478354" cy="1478354"/>
              </a:xfrm>
              <a:custGeom>
                <a:avLst/>
                <a:gdLst/>
                <a:ahLst/>
                <a:cxnLst/>
                <a:rect l="l" t="t" r="r" b="b"/>
                <a:pathLst>
                  <a:path w="1478354" h="1478354">
                    <a:moveTo>
                      <a:pt x="739177" y="0"/>
                    </a:moveTo>
                    <a:cubicBezTo>
                      <a:pt x="330941" y="0"/>
                      <a:pt x="0" y="330941"/>
                      <a:pt x="0" y="739177"/>
                    </a:cubicBezTo>
                    <a:cubicBezTo>
                      <a:pt x="0" y="1147413"/>
                      <a:pt x="330941" y="1478354"/>
                      <a:pt x="739177" y="1478354"/>
                    </a:cubicBezTo>
                    <a:cubicBezTo>
                      <a:pt x="1147413" y="1478354"/>
                      <a:pt x="1478354" y="1147413"/>
                      <a:pt x="1478354" y="739177"/>
                    </a:cubicBezTo>
                    <a:cubicBezTo>
                      <a:pt x="1478354" y="330941"/>
                      <a:pt x="1147413" y="0"/>
                      <a:pt x="739177" y="0"/>
                    </a:cubicBezTo>
                    <a:close/>
                  </a:path>
                </a:pathLst>
              </a:custGeom>
              <a:solidFill>
                <a:srgbClr val="C2A3FF"/>
              </a:solidFill>
              <a:ln w="38100" cap="sq">
                <a:solidFill>
                  <a:srgbClr val="2A2B39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138596" y="129071"/>
                <a:ext cx="1201163" cy="12106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762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56" name="Group 56"/>
            <p:cNvGrpSpPr/>
            <p:nvPr/>
          </p:nvGrpSpPr>
          <p:grpSpPr>
            <a:xfrm>
              <a:off x="13371907" y="1067039"/>
              <a:ext cx="1775588" cy="1775588"/>
              <a:chOff x="0" y="0"/>
              <a:chExt cx="812800" cy="81280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55386" y="55386"/>
                <a:ext cx="702029" cy="702029"/>
              </a:xfrm>
              <a:custGeom>
                <a:avLst/>
                <a:gdLst/>
                <a:ahLst/>
                <a:cxnLst/>
                <a:rect l="l" t="t" r="r" b="b"/>
                <a:pathLst>
                  <a:path w="702029" h="702029">
                    <a:moveTo>
                      <a:pt x="445563" y="39163"/>
                    </a:moveTo>
                    <a:lnTo>
                      <a:pt x="662865" y="256465"/>
                    </a:lnTo>
                    <a:cubicBezTo>
                      <a:pt x="715083" y="308683"/>
                      <a:pt x="715083" y="393345"/>
                      <a:pt x="662865" y="445563"/>
                    </a:cubicBezTo>
                    <a:lnTo>
                      <a:pt x="445563" y="662865"/>
                    </a:lnTo>
                    <a:cubicBezTo>
                      <a:pt x="393345" y="715083"/>
                      <a:pt x="308683" y="715083"/>
                      <a:pt x="256465" y="662865"/>
                    </a:cubicBezTo>
                    <a:lnTo>
                      <a:pt x="39163" y="445563"/>
                    </a:lnTo>
                    <a:cubicBezTo>
                      <a:pt x="-13055" y="393345"/>
                      <a:pt x="-13055" y="308683"/>
                      <a:pt x="39163" y="256465"/>
                    </a:cubicBezTo>
                    <a:lnTo>
                      <a:pt x="256465" y="39163"/>
                    </a:lnTo>
                    <a:cubicBezTo>
                      <a:pt x="308683" y="-13055"/>
                      <a:pt x="393345" y="-13055"/>
                      <a:pt x="445563" y="39163"/>
                    </a:cubicBezTo>
                    <a:close/>
                  </a:path>
                </a:pathLst>
              </a:custGeom>
              <a:solidFill>
                <a:srgbClr val="C2A3FF"/>
              </a:solidFill>
              <a:ln w="38100" cap="rnd">
                <a:solidFill>
                  <a:srgbClr val="2A2B39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139700" y="-22225"/>
                <a:ext cx="533400" cy="695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58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9" name="TextBox 59"/>
            <p:cNvSpPr txBox="1"/>
            <p:nvPr/>
          </p:nvSpPr>
          <p:spPr>
            <a:xfrm>
              <a:off x="13372874" y="-21707"/>
              <a:ext cx="1748898" cy="6591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14"/>
                </a:lnSpc>
                <a:spcBef>
                  <a:spcPct val="0"/>
                </a:spcBef>
              </a:pPr>
              <a:r>
                <a:rPr lang="en-US" sz="3136">
                  <a:solidFill>
                    <a:srgbClr val="2A2B39"/>
                  </a:solidFill>
                  <a:latin typeface="Inter"/>
                  <a:ea typeface="Inter"/>
                  <a:cs typeface="Inter"/>
                  <a:sym typeface="Inter"/>
                </a:rPr>
                <a:t>2026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13397629" y="661984"/>
              <a:ext cx="1724143" cy="4119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478"/>
                </a:lnSpc>
                <a:spcBef>
                  <a:spcPct val="0"/>
                </a:spcBef>
              </a:pPr>
              <a:r>
                <a:rPr lang="en-US" sz="1936">
                  <a:solidFill>
                    <a:srgbClr val="2A2B39"/>
                  </a:solidFill>
                  <a:latin typeface="Inter"/>
                  <a:ea typeface="Inter"/>
                  <a:cs typeface="Inter"/>
                  <a:sym typeface="Inter"/>
                </a:rPr>
                <a:t>Kwartaal 2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13371907" y="3551100"/>
              <a:ext cx="1748898" cy="6826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94"/>
                </a:lnSpc>
              </a:pPr>
              <a:r>
                <a:rPr lang="en-US" sz="1636">
                  <a:solidFill>
                    <a:srgbClr val="2A2B39"/>
                  </a:solidFill>
                  <a:latin typeface="Inter"/>
                  <a:ea typeface="Inter"/>
                  <a:cs typeface="Inter"/>
                  <a:sym typeface="Inter"/>
                </a:rPr>
                <a:t>Start bouw</a:t>
              </a:r>
            </a:p>
            <a:p>
              <a:pPr marL="0" lvl="0" indent="0" algn="ctr">
                <a:lnSpc>
                  <a:spcPts val="2094"/>
                </a:lnSpc>
                <a:spcBef>
                  <a:spcPct val="0"/>
                </a:spcBef>
              </a:pPr>
              <a:endParaRPr lang="en-US" sz="1636">
                <a:solidFill>
                  <a:srgbClr val="2A2B39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-27353" y="0"/>
            <a:ext cx="92805" cy="10287000"/>
            <a:chOff x="0" y="0"/>
            <a:chExt cx="24443" cy="2709333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24443" cy="2709333"/>
            </a:xfrm>
            <a:custGeom>
              <a:avLst/>
              <a:gdLst/>
              <a:ahLst/>
              <a:cxnLst/>
              <a:rect l="l" t="t" r="r" b="b"/>
              <a:pathLst>
                <a:path w="24443" h="2709333">
                  <a:moveTo>
                    <a:pt x="0" y="0"/>
                  </a:moveTo>
                  <a:lnTo>
                    <a:pt x="24443" y="0"/>
                  </a:lnTo>
                  <a:lnTo>
                    <a:pt x="2444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92772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0" y="-28575"/>
              <a:ext cx="24443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5" name="TextBox 65"/>
          <p:cNvSpPr txBox="1"/>
          <p:nvPr/>
        </p:nvSpPr>
        <p:spPr>
          <a:xfrm>
            <a:off x="1247532" y="820293"/>
            <a:ext cx="6129293" cy="1052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679"/>
              </a:lnSpc>
            </a:pPr>
            <a:r>
              <a:rPr lang="en-US" sz="61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De rode </a:t>
            </a:r>
            <a:r>
              <a:rPr lang="en-US" sz="6199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draad</a:t>
            </a:r>
            <a:endParaRPr lang="en-US" sz="6199" b="1" dirty="0">
              <a:solidFill>
                <a:srgbClr val="000000"/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00000">
            <a:off x="17776150" y="8135882"/>
            <a:ext cx="930895" cy="929405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392772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209432" y="557511"/>
            <a:ext cx="1921575" cy="108137"/>
            <a:chOff x="0" y="0"/>
            <a:chExt cx="506094" cy="2848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6094" cy="28481"/>
            </a:xfrm>
            <a:custGeom>
              <a:avLst/>
              <a:gdLst/>
              <a:ahLst/>
              <a:cxnLst/>
              <a:rect l="l" t="t" r="r" b="b"/>
              <a:pathLst>
                <a:path w="506094" h="28481">
                  <a:moveTo>
                    <a:pt x="0" y="0"/>
                  </a:moveTo>
                  <a:lnTo>
                    <a:pt x="506094" y="0"/>
                  </a:lnTo>
                  <a:lnTo>
                    <a:pt x="506094" y="28481"/>
                  </a:lnTo>
                  <a:lnTo>
                    <a:pt x="0" y="28481"/>
                  </a:lnTo>
                  <a:close/>
                </a:path>
              </a:pathLst>
            </a:custGeom>
            <a:solidFill>
              <a:srgbClr val="39277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506094" cy="665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209432" y="2629190"/>
            <a:ext cx="15548961" cy="3980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7" lvl="1" indent="-410214" algn="l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Waterproblematiek </a:t>
            </a:r>
          </a:p>
          <a:p>
            <a:pPr algn="l">
              <a:lnSpc>
                <a:spcPts val="5320"/>
              </a:lnSpc>
            </a:pPr>
            <a:endParaRPr lang="en-US" sz="38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820427" lvl="1" indent="-410214" algn="l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Artikel stikstof in de krant</a:t>
            </a:r>
          </a:p>
          <a:p>
            <a:pPr algn="l">
              <a:lnSpc>
                <a:spcPts val="5320"/>
              </a:lnSpc>
            </a:pPr>
            <a:endParaRPr lang="en-US" sz="38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820427" lvl="1" indent="-410214" algn="l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Buurt wil wegomlegging in het plan </a:t>
            </a:r>
          </a:p>
          <a:p>
            <a:pPr algn="l">
              <a:lnSpc>
                <a:spcPts val="5320"/>
              </a:lnSpc>
            </a:pPr>
            <a:endParaRPr lang="en-US" sz="38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8195195" y="0"/>
            <a:ext cx="92805" cy="10287000"/>
            <a:chOff x="0" y="0"/>
            <a:chExt cx="24443" cy="27093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443" cy="2709333"/>
            </a:xfrm>
            <a:custGeom>
              <a:avLst/>
              <a:gdLst/>
              <a:ahLst/>
              <a:cxnLst/>
              <a:rect l="l" t="t" r="r" b="b"/>
              <a:pathLst>
                <a:path w="24443" h="2709333">
                  <a:moveTo>
                    <a:pt x="0" y="0"/>
                  </a:moveTo>
                  <a:lnTo>
                    <a:pt x="24443" y="0"/>
                  </a:lnTo>
                  <a:lnTo>
                    <a:pt x="2444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92772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4443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6331448" y="128356"/>
            <a:ext cx="1653990" cy="1653990"/>
          </a:xfrm>
          <a:custGeom>
            <a:avLst/>
            <a:gdLst/>
            <a:ahLst/>
            <a:cxnLst/>
            <a:rect l="l" t="t" r="r" b="b"/>
            <a:pathLst>
              <a:path w="1653990" h="1653990">
                <a:moveTo>
                  <a:pt x="0" y="0"/>
                </a:moveTo>
                <a:lnTo>
                  <a:pt x="1653990" y="0"/>
                </a:lnTo>
                <a:lnTo>
                  <a:pt x="1653990" y="1653989"/>
                </a:lnTo>
                <a:lnTo>
                  <a:pt x="0" y="16539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12" name="Group 12"/>
          <p:cNvGrpSpPr/>
          <p:nvPr/>
        </p:nvGrpSpPr>
        <p:grpSpPr>
          <a:xfrm>
            <a:off x="-27353" y="0"/>
            <a:ext cx="92805" cy="10287000"/>
            <a:chOff x="0" y="0"/>
            <a:chExt cx="24443" cy="27093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443" cy="2709333"/>
            </a:xfrm>
            <a:custGeom>
              <a:avLst/>
              <a:gdLst/>
              <a:ahLst/>
              <a:cxnLst/>
              <a:rect l="l" t="t" r="r" b="b"/>
              <a:pathLst>
                <a:path w="24443" h="2709333">
                  <a:moveTo>
                    <a:pt x="0" y="0"/>
                  </a:moveTo>
                  <a:lnTo>
                    <a:pt x="24443" y="0"/>
                  </a:lnTo>
                  <a:lnTo>
                    <a:pt x="2444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92772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24443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209432" y="914400"/>
            <a:ext cx="13749533" cy="1052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79"/>
              </a:lnSpc>
            </a:pPr>
            <a:r>
              <a:rPr lang="en-US" sz="61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Een paar voorbeelden uit de praktijk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00000">
            <a:off x="17776150" y="8135882"/>
            <a:ext cx="930895" cy="929405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392772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218957" y="557511"/>
            <a:ext cx="1921575" cy="108137"/>
            <a:chOff x="0" y="0"/>
            <a:chExt cx="506094" cy="2848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6094" cy="28481"/>
            </a:xfrm>
            <a:custGeom>
              <a:avLst/>
              <a:gdLst/>
              <a:ahLst/>
              <a:cxnLst/>
              <a:rect l="l" t="t" r="r" b="b"/>
              <a:pathLst>
                <a:path w="506094" h="28481">
                  <a:moveTo>
                    <a:pt x="0" y="0"/>
                  </a:moveTo>
                  <a:lnTo>
                    <a:pt x="506094" y="0"/>
                  </a:lnTo>
                  <a:lnTo>
                    <a:pt x="506094" y="28481"/>
                  </a:lnTo>
                  <a:lnTo>
                    <a:pt x="0" y="28481"/>
                  </a:lnTo>
                  <a:close/>
                </a:path>
              </a:pathLst>
            </a:custGeom>
            <a:solidFill>
              <a:srgbClr val="39277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506094" cy="665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218957" y="2055171"/>
            <a:ext cx="14721966" cy="7674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7" lvl="1" indent="-410214" algn="l">
              <a:lnSpc>
                <a:spcPts val="6384"/>
              </a:lnSpc>
              <a:buFont typeface="Arial"/>
              <a:buChar char="•"/>
            </a:pPr>
            <a:r>
              <a:rPr lang="en-US" sz="38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Waterberging</a:t>
            </a:r>
            <a:r>
              <a:rPr lang="en-US" sz="38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in het plan conform </a:t>
            </a:r>
            <a:r>
              <a:rPr lang="en-US" sz="38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regelgeving</a:t>
            </a:r>
            <a:r>
              <a:rPr lang="en-US" sz="38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</a:p>
          <a:p>
            <a:pPr algn="l">
              <a:lnSpc>
                <a:spcPts val="6384"/>
              </a:lnSpc>
            </a:pPr>
            <a:endParaRPr lang="en-US" sz="3800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820427" lvl="1" indent="-410214" algn="l">
              <a:lnSpc>
                <a:spcPts val="6384"/>
              </a:lnSpc>
              <a:buFont typeface="Arial"/>
              <a:buChar char="•"/>
            </a:pPr>
            <a:r>
              <a:rPr lang="en-US" sz="38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Gemeente</a:t>
            </a:r>
            <a:r>
              <a:rPr lang="en-US" sz="38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heeft</a:t>
            </a:r>
            <a:r>
              <a:rPr lang="en-US" sz="38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wateroverlast</a:t>
            </a:r>
            <a:r>
              <a:rPr lang="en-US" sz="38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in </a:t>
            </a:r>
            <a:r>
              <a:rPr lang="en-US" sz="38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naastgelegen</a:t>
            </a:r>
            <a:r>
              <a:rPr lang="en-US" sz="38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wijk</a:t>
            </a:r>
            <a:r>
              <a:rPr lang="en-US" sz="38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- </a:t>
            </a:r>
            <a:r>
              <a:rPr lang="en-US" sz="38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mogelijke</a:t>
            </a:r>
            <a:r>
              <a:rPr lang="en-US" sz="38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koppelkans</a:t>
            </a:r>
            <a:endParaRPr lang="en-US" sz="3800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6384"/>
              </a:lnSpc>
            </a:pPr>
            <a:endParaRPr lang="en-US" sz="3800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820427" lvl="1" indent="-410214" algn="l">
              <a:lnSpc>
                <a:spcPts val="6384"/>
              </a:lnSpc>
              <a:buFont typeface="Arial"/>
              <a:buChar char="•"/>
            </a:pPr>
            <a:r>
              <a:rPr lang="en-US" sz="38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Aanvullende</a:t>
            </a:r>
            <a:r>
              <a:rPr lang="en-US" sz="38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eisen</a:t>
            </a:r>
            <a:r>
              <a:rPr lang="en-US" sz="38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waterberging</a:t>
            </a:r>
            <a:r>
              <a:rPr lang="en-US" sz="38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gedurende</a:t>
            </a:r>
            <a:r>
              <a:rPr lang="en-US" sz="38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project</a:t>
            </a:r>
          </a:p>
          <a:p>
            <a:pPr algn="l">
              <a:lnSpc>
                <a:spcPts val="6384"/>
              </a:lnSpc>
            </a:pPr>
            <a:endParaRPr lang="en-US" sz="3800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5320"/>
              </a:lnSpc>
            </a:pPr>
            <a:endParaRPr lang="en-US" sz="3800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5320"/>
              </a:lnSpc>
            </a:pPr>
            <a:endParaRPr lang="en-US" sz="3800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5320"/>
              </a:lnSpc>
            </a:pPr>
            <a:endParaRPr lang="en-US" sz="3800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8195195" y="0"/>
            <a:ext cx="92805" cy="10287000"/>
            <a:chOff x="0" y="0"/>
            <a:chExt cx="24443" cy="27093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443" cy="2709333"/>
            </a:xfrm>
            <a:custGeom>
              <a:avLst/>
              <a:gdLst/>
              <a:ahLst/>
              <a:cxnLst/>
              <a:rect l="l" t="t" r="r" b="b"/>
              <a:pathLst>
                <a:path w="24443" h="2709333">
                  <a:moveTo>
                    <a:pt x="0" y="0"/>
                  </a:moveTo>
                  <a:lnTo>
                    <a:pt x="24443" y="0"/>
                  </a:lnTo>
                  <a:lnTo>
                    <a:pt x="2444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92772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4443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6331448" y="128356"/>
            <a:ext cx="1653990" cy="1653990"/>
          </a:xfrm>
          <a:custGeom>
            <a:avLst/>
            <a:gdLst/>
            <a:ahLst/>
            <a:cxnLst/>
            <a:rect l="l" t="t" r="r" b="b"/>
            <a:pathLst>
              <a:path w="1653990" h="1653990">
                <a:moveTo>
                  <a:pt x="0" y="0"/>
                </a:moveTo>
                <a:lnTo>
                  <a:pt x="1653990" y="0"/>
                </a:lnTo>
                <a:lnTo>
                  <a:pt x="1653990" y="1653989"/>
                </a:lnTo>
                <a:lnTo>
                  <a:pt x="0" y="16539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12" name="Group 12"/>
          <p:cNvGrpSpPr/>
          <p:nvPr/>
        </p:nvGrpSpPr>
        <p:grpSpPr>
          <a:xfrm>
            <a:off x="-27353" y="0"/>
            <a:ext cx="92805" cy="10287000"/>
            <a:chOff x="0" y="0"/>
            <a:chExt cx="24443" cy="27093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443" cy="2709333"/>
            </a:xfrm>
            <a:custGeom>
              <a:avLst/>
              <a:gdLst/>
              <a:ahLst/>
              <a:cxnLst/>
              <a:rect l="l" t="t" r="r" b="b"/>
              <a:pathLst>
                <a:path w="24443" h="2709333">
                  <a:moveTo>
                    <a:pt x="0" y="0"/>
                  </a:moveTo>
                  <a:lnTo>
                    <a:pt x="24443" y="0"/>
                  </a:lnTo>
                  <a:lnTo>
                    <a:pt x="2444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92772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24443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4034034" y="2222471"/>
            <a:ext cx="3813778" cy="5280274"/>
          </a:xfrm>
          <a:custGeom>
            <a:avLst/>
            <a:gdLst/>
            <a:ahLst/>
            <a:cxnLst/>
            <a:rect l="l" t="t" r="r" b="b"/>
            <a:pathLst>
              <a:path w="3813778" h="5280274">
                <a:moveTo>
                  <a:pt x="0" y="0"/>
                </a:moveTo>
                <a:lnTo>
                  <a:pt x="3813778" y="0"/>
                </a:lnTo>
                <a:lnTo>
                  <a:pt x="3813778" y="5280273"/>
                </a:lnTo>
                <a:lnTo>
                  <a:pt x="0" y="52802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085" b="-6255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6" name="TextBox 16"/>
          <p:cNvSpPr txBox="1"/>
          <p:nvPr/>
        </p:nvSpPr>
        <p:spPr>
          <a:xfrm>
            <a:off x="1218956" y="841051"/>
            <a:ext cx="5867643" cy="1052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679"/>
              </a:lnSpc>
            </a:pPr>
            <a:r>
              <a:rPr lang="en-US" sz="6199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Waterberging</a:t>
            </a:r>
            <a:endParaRPr lang="en-US" sz="6199" b="1" dirty="0">
              <a:solidFill>
                <a:srgbClr val="000000"/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00000">
            <a:off x="17776150" y="8135882"/>
            <a:ext cx="930895" cy="929405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392772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257057" y="557511"/>
            <a:ext cx="1921575" cy="108137"/>
            <a:chOff x="0" y="0"/>
            <a:chExt cx="506094" cy="2848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6094" cy="28481"/>
            </a:xfrm>
            <a:custGeom>
              <a:avLst/>
              <a:gdLst/>
              <a:ahLst/>
              <a:cxnLst/>
              <a:rect l="l" t="t" r="r" b="b"/>
              <a:pathLst>
                <a:path w="506094" h="28481">
                  <a:moveTo>
                    <a:pt x="0" y="0"/>
                  </a:moveTo>
                  <a:lnTo>
                    <a:pt x="506094" y="0"/>
                  </a:lnTo>
                  <a:lnTo>
                    <a:pt x="506094" y="28481"/>
                  </a:lnTo>
                  <a:lnTo>
                    <a:pt x="0" y="28481"/>
                  </a:lnTo>
                  <a:close/>
                </a:path>
              </a:pathLst>
            </a:custGeom>
            <a:solidFill>
              <a:srgbClr val="39277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506094" cy="665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257057" y="1966088"/>
            <a:ext cx="14721966" cy="4294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38" lvl="1" indent="-399419" algn="l">
              <a:lnSpc>
                <a:spcPts val="9250"/>
              </a:lnSpc>
              <a:buFont typeface="Arial"/>
              <a:buChar char="•"/>
            </a:pPr>
            <a:r>
              <a:rPr lang="en-US" sz="37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Vrijdagmiddag in de krant</a:t>
            </a:r>
          </a:p>
          <a:p>
            <a:pPr marL="798838" lvl="1" indent="-399419" algn="l">
              <a:lnSpc>
                <a:spcPts val="9250"/>
              </a:lnSpc>
              <a:buFont typeface="Arial"/>
              <a:buChar char="•"/>
            </a:pPr>
            <a:r>
              <a:rPr lang="en-US" sz="37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Maandagochtend spoedoverleg</a:t>
            </a:r>
          </a:p>
          <a:p>
            <a:pPr marL="798838" lvl="1" indent="-399419" algn="l">
              <a:lnSpc>
                <a:spcPts val="9250"/>
              </a:lnSpc>
              <a:buFont typeface="Arial"/>
              <a:buChar char="•"/>
            </a:pPr>
            <a:r>
              <a:rPr lang="en-US" sz="37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Maandagmiddag probleem van tafel</a:t>
            </a:r>
          </a:p>
          <a:p>
            <a:pPr algn="l">
              <a:lnSpc>
                <a:spcPts val="5320"/>
              </a:lnSpc>
            </a:pPr>
            <a:endParaRPr lang="en-US" sz="37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8195195" y="0"/>
            <a:ext cx="92805" cy="10287000"/>
            <a:chOff x="0" y="0"/>
            <a:chExt cx="24443" cy="27093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443" cy="2709333"/>
            </a:xfrm>
            <a:custGeom>
              <a:avLst/>
              <a:gdLst/>
              <a:ahLst/>
              <a:cxnLst/>
              <a:rect l="l" t="t" r="r" b="b"/>
              <a:pathLst>
                <a:path w="24443" h="2709333">
                  <a:moveTo>
                    <a:pt x="0" y="0"/>
                  </a:moveTo>
                  <a:lnTo>
                    <a:pt x="24443" y="0"/>
                  </a:lnTo>
                  <a:lnTo>
                    <a:pt x="2444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92772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4443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6331448" y="128356"/>
            <a:ext cx="1653990" cy="1653990"/>
          </a:xfrm>
          <a:custGeom>
            <a:avLst/>
            <a:gdLst/>
            <a:ahLst/>
            <a:cxnLst/>
            <a:rect l="l" t="t" r="r" b="b"/>
            <a:pathLst>
              <a:path w="1653990" h="1653990">
                <a:moveTo>
                  <a:pt x="0" y="0"/>
                </a:moveTo>
                <a:lnTo>
                  <a:pt x="1653990" y="0"/>
                </a:lnTo>
                <a:lnTo>
                  <a:pt x="1653990" y="1653989"/>
                </a:lnTo>
                <a:lnTo>
                  <a:pt x="0" y="16539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12" name="Group 12"/>
          <p:cNvGrpSpPr/>
          <p:nvPr/>
        </p:nvGrpSpPr>
        <p:grpSpPr>
          <a:xfrm>
            <a:off x="-27353" y="0"/>
            <a:ext cx="92805" cy="10287000"/>
            <a:chOff x="0" y="0"/>
            <a:chExt cx="24443" cy="27093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443" cy="2709333"/>
            </a:xfrm>
            <a:custGeom>
              <a:avLst/>
              <a:gdLst/>
              <a:ahLst/>
              <a:cxnLst/>
              <a:rect l="l" t="t" r="r" b="b"/>
              <a:pathLst>
                <a:path w="24443" h="2709333">
                  <a:moveTo>
                    <a:pt x="0" y="0"/>
                  </a:moveTo>
                  <a:lnTo>
                    <a:pt x="24443" y="0"/>
                  </a:lnTo>
                  <a:lnTo>
                    <a:pt x="2444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92772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24443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0801459" y="2111537"/>
            <a:ext cx="6937416" cy="5831332"/>
          </a:xfrm>
          <a:custGeom>
            <a:avLst/>
            <a:gdLst/>
            <a:ahLst/>
            <a:cxnLst/>
            <a:rect l="l" t="t" r="r" b="b"/>
            <a:pathLst>
              <a:path w="6937416" h="5831332">
                <a:moveTo>
                  <a:pt x="0" y="0"/>
                </a:moveTo>
                <a:lnTo>
                  <a:pt x="6937417" y="0"/>
                </a:lnTo>
                <a:lnTo>
                  <a:pt x="6937417" y="5831332"/>
                </a:lnTo>
                <a:lnTo>
                  <a:pt x="0" y="5831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634" t="-11863" r="-8621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6" name="TextBox 16"/>
          <p:cNvSpPr txBox="1"/>
          <p:nvPr/>
        </p:nvSpPr>
        <p:spPr>
          <a:xfrm>
            <a:off x="1257056" y="841051"/>
            <a:ext cx="4076943" cy="1052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679"/>
              </a:lnSpc>
            </a:pPr>
            <a:r>
              <a:rPr lang="en-US" sz="6199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Stikstof</a:t>
            </a:r>
            <a:endParaRPr lang="en-US" sz="6199" b="1" dirty="0">
              <a:solidFill>
                <a:srgbClr val="000000"/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00000">
            <a:off x="17776150" y="8135882"/>
            <a:ext cx="930895" cy="929405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392772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266582" y="557511"/>
            <a:ext cx="1921575" cy="108137"/>
            <a:chOff x="0" y="0"/>
            <a:chExt cx="506094" cy="2848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6094" cy="28481"/>
            </a:xfrm>
            <a:custGeom>
              <a:avLst/>
              <a:gdLst/>
              <a:ahLst/>
              <a:cxnLst/>
              <a:rect l="l" t="t" r="r" b="b"/>
              <a:pathLst>
                <a:path w="506094" h="28481">
                  <a:moveTo>
                    <a:pt x="0" y="0"/>
                  </a:moveTo>
                  <a:lnTo>
                    <a:pt x="506094" y="0"/>
                  </a:lnTo>
                  <a:lnTo>
                    <a:pt x="506094" y="28481"/>
                  </a:lnTo>
                  <a:lnTo>
                    <a:pt x="0" y="28481"/>
                  </a:lnTo>
                  <a:close/>
                </a:path>
              </a:pathLst>
            </a:custGeom>
            <a:solidFill>
              <a:srgbClr val="39277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506094" cy="665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8195195" y="0"/>
            <a:ext cx="92805" cy="10287000"/>
            <a:chOff x="0" y="0"/>
            <a:chExt cx="24443" cy="27093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443" cy="2709333"/>
            </a:xfrm>
            <a:custGeom>
              <a:avLst/>
              <a:gdLst/>
              <a:ahLst/>
              <a:cxnLst/>
              <a:rect l="l" t="t" r="r" b="b"/>
              <a:pathLst>
                <a:path w="24443" h="2709333">
                  <a:moveTo>
                    <a:pt x="0" y="0"/>
                  </a:moveTo>
                  <a:lnTo>
                    <a:pt x="24443" y="0"/>
                  </a:lnTo>
                  <a:lnTo>
                    <a:pt x="2444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92772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24443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440117" y="2423970"/>
            <a:ext cx="14721966" cy="7563410"/>
          </a:xfrm>
          <a:custGeom>
            <a:avLst/>
            <a:gdLst/>
            <a:ahLst/>
            <a:cxnLst/>
            <a:rect l="l" t="t" r="r" b="b"/>
            <a:pathLst>
              <a:path w="14721966" h="7563410">
                <a:moveTo>
                  <a:pt x="0" y="0"/>
                </a:moveTo>
                <a:lnTo>
                  <a:pt x="14721966" y="0"/>
                </a:lnTo>
                <a:lnTo>
                  <a:pt x="14721966" y="7563410"/>
                </a:lnTo>
                <a:lnTo>
                  <a:pt x="0" y="75634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>
          <a:xfrm rot="5400000" flipV="1">
            <a:off x="9087197" y="2463459"/>
            <a:ext cx="1986488" cy="2193912"/>
          </a:xfrm>
          <a:custGeom>
            <a:avLst/>
            <a:gdLst/>
            <a:ahLst/>
            <a:cxnLst/>
            <a:rect l="l" t="t" r="r" b="b"/>
            <a:pathLst>
              <a:path w="1986488" h="2193912">
                <a:moveTo>
                  <a:pt x="0" y="2193912"/>
                </a:moveTo>
                <a:lnTo>
                  <a:pt x="1986488" y="2193912"/>
                </a:lnTo>
                <a:lnTo>
                  <a:pt x="1986488" y="0"/>
                </a:lnTo>
                <a:lnTo>
                  <a:pt x="0" y="0"/>
                </a:lnTo>
                <a:lnTo>
                  <a:pt x="0" y="2193912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2" name="TextBox 12"/>
          <p:cNvSpPr txBox="1"/>
          <p:nvPr/>
        </p:nvSpPr>
        <p:spPr>
          <a:xfrm>
            <a:off x="1266582" y="841051"/>
            <a:ext cx="14223475" cy="1052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79"/>
              </a:lnSpc>
            </a:pPr>
            <a:r>
              <a:rPr lang="en-US" sz="61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Wegomlegging - Samen met het dorp</a:t>
            </a:r>
          </a:p>
        </p:txBody>
      </p:sp>
      <p:sp>
        <p:nvSpPr>
          <p:cNvPr id="13" name="Freeform 13"/>
          <p:cNvSpPr/>
          <p:nvPr/>
        </p:nvSpPr>
        <p:spPr>
          <a:xfrm>
            <a:off x="16331448" y="128356"/>
            <a:ext cx="1653990" cy="1653990"/>
          </a:xfrm>
          <a:custGeom>
            <a:avLst/>
            <a:gdLst/>
            <a:ahLst/>
            <a:cxnLst/>
            <a:rect l="l" t="t" r="r" b="b"/>
            <a:pathLst>
              <a:path w="1653990" h="1653990">
                <a:moveTo>
                  <a:pt x="0" y="0"/>
                </a:moveTo>
                <a:lnTo>
                  <a:pt x="1653990" y="0"/>
                </a:lnTo>
                <a:lnTo>
                  <a:pt x="1653990" y="1653989"/>
                </a:lnTo>
                <a:lnTo>
                  <a:pt x="0" y="16539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14" name="Group 14"/>
          <p:cNvGrpSpPr/>
          <p:nvPr/>
        </p:nvGrpSpPr>
        <p:grpSpPr>
          <a:xfrm>
            <a:off x="-27353" y="0"/>
            <a:ext cx="92805" cy="10287000"/>
            <a:chOff x="0" y="0"/>
            <a:chExt cx="24443" cy="270933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443" cy="2709333"/>
            </a:xfrm>
            <a:custGeom>
              <a:avLst/>
              <a:gdLst/>
              <a:ahLst/>
              <a:cxnLst/>
              <a:rect l="l" t="t" r="r" b="b"/>
              <a:pathLst>
                <a:path w="24443" h="2709333">
                  <a:moveTo>
                    <a:pt x="0" y="0"/>
                  </a:moveTo>
                  <a:lnTo>
                    <a:pt x="24443" y="0"/>
                  </a:lnTo>
                  <a:lnTo>
                    <a:pt x="2444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92772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24443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440117" y="7602749"/>
            <a:ext cx="7360983" cy="2183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l">
              <a:lnSpc>
                <a:spcPts val="589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 overleggen in 4 weken</a:t>
            </a:r>
          </a:p>
          <a:p>
            <a:pPr marL="820421" lvl="1" indent="-410210" algn="l">
              <a:lnSpc>
                <a:spcPts val="589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Plan aangepast</a:t>
            </a:r>
          </a:p>
          <a:p>
            <a:pPr marL="820421" lvl="1" indent="-410210" algn="l">
              <a:lnSpc>
                <a:spcPts val="589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Bezwaren van tafel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39646" y="0"/>
            <a:ext cx="3348354" cy="3348354"/>
          </a:xfrm>
          <a:custGeom>
            <a:avLst/>
            <a:gdLst/>
            <a:ahLst/>
            <a:cxnLst/>
            <a:rect l="l" t="t" r="r" b="b"/>
            <a:pathLst>
              <a:path w="3348354" h="3348354">
                <a:moveTo>
                  <a:pt x="0" y="0"/>
                </a:moveTo>
                <a:lnTo>
                  <a:pt x="3348354" y="0"/>
                </a:lnTo>
                <a:lnTo>
                  <a:pt x="3348354" y="3348354"/>
                </a:lnTo>
                <a:lnTo>
                  <a:pt x="0" y="33483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548142" y="340638"/>
            <a:ext cx="3587646" cy="1376125"/>
          </a:xfrm>
          <a:custGeom>
            <a:avLst/>
            <a:gdLst/>
            <a:ahLst/>
            <a:cxnLst/>
            <a:rect l="l" t="t" r="r" b="b"/>
            <a:pathLst>
              <a:path w="3587646" h="1376125">
                <a:moveTo>
                  <a:pt x="0" y="0"/>
                </a:moveTo>
                <a:lnTo>
                  <a:pt x="3587646" y="0"/>
                </a:lnTo>
                <a:lnTo>
                  <a:pt x="3587646" y="1376124"/>
                </a:lnTo>
                <a:lnTo>
                  <a:pt x="0" y="13761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4" name="Group 4"/>
          <p:cNvGrpSpPr/>
          <p:nvPr/>
        </p:nvGrpSpPr>
        <p:grpSpPr>
          <a:xfrm>
            <a:off x="4407839" y="432577"/>
            <a:ext cx="5537080" cy="1192246"/>
            <a:chOff x="0" y="0"/>
            <a:chExt cx="7382773" cy="1589661"/>
          </a:xfrm>
        </p:grpSpPr>
        <p:sp>
          <p:nvSpPr>
            <p:cNvPr id="5" name="Freeform 5"/>
            <p:cNvSpPr/>
            <p:nvPr/>
          </p:nvSpPr>
          <p:spPr>
            <a:xfrm>
              <a:off x="1944403" y="0"/>
              <a:ext cx="5438370" cy="1589661"/>
            </a:xfrm>
            <a:custGeom>
              <a:avLst/>
              <a:gdLst/>
              <a:ahLst/>
              <a:cxnLst/>
              <a:rect l="l" t="t" r="r" b="b"/>
              <a:pathLst>
                <a:path w="5438370" h="1589661">
                  <a:moveTo>
                    <a:pt x="0" y="0"/>
                  </a:moveTo>
                  <a:lnTo>
                    <a:pt x="5438370" y="0"/>
                  </a:lnTo>
                  <a:lnTo>
                    <a:pt x="5438370" y="1589661"/>
                  </a:lnTo>
                  <a:lnTo>
                    <a:pt x="0" y="15896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45360" t="-2115"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1944403" cy="1589661"/>
            </a:xfrm>
            <a:custGeom>
              <a:avLst/>
              <a:gdLst/>
              <a:ahLst/>
              <a:cxnLst/>
              <a:rect l="l" t="t" r="r" b="b"/>
              <a:pathLst>
                <a:path w="1944403" h="1589661">
                  <a:moveTo>
                    <a:pt x="0" y="0"/>
                  </a:moveTo>
                  <a:lnTo>
                    <a:pt x="1944403" y="0"/>
                  </a:lnTo>
                  <a:lnTo>
                    <a:pt x="1944403" y="1589661"/>
                  </a:lnTo>
                  <a:lnTo>
                    <a:pt x="0" y="15896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r="-298139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90782" y="2110664"/>
            <a:ext cx="17879084" cy="7260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22"/>
              </a:lnSpc>
            </a:pPr>
            <a:r>
              <a:rPr lang="en-US" sz="46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Versnellen</a:t>
            </a:r>
            <a:r>
              <a:rPr lang="en-US" sz="4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in Baak </a:t>
            </a:r>
          </a:p>
          <a:p>
            <a:pPr marL="993253" lvl="1" indent="-496626" algn="l">
              <a:lnSpc>
                <a:spcPts val="7222"/>
              </a:lnSpc>
              <a:buFont typeface="Arial"/>
              <a:buChar char="•"/>
            </a:pPr>
            <a:r>
              <a:rPr lang="en-US" sz="4600" i="1" dirty="0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Geen </a:t>
            </a:r>
            <a:r>
              <a:rPr lang="en-US" sz="4600" i="1" dirty="0" err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gedoe</a:t>
            </a:r>
            <a:r>
              <a:rPr lang="en-US" sz="4600" i="1" dirty="0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, </a:t>
            </a:r>
            <a:r>
              <a:rPr lang="en-US" sz="4600" i="1" dirty="0" err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iedereen</a:t>
            </a:r>
            <a:r>
              <a:rPr lang="en-US" sz="4600" i="1" dirty="0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4600" i="1" dirty="0" err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wist</a:t>
            </a:r>
            <a:r>
              <a:rPr lang="en-US" sz="4600" i="1" dirty="0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wat </a:t>
            </a:r>
            <a:r>
              <a:rPr lang="en-US" sz="4600" i="1" dirty="0" err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nodig</a:t>
            </a:r>
            <a:r>
              <a:rPr lang="en-US" sz="4600" i="1" dirty="0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was</a:t>
            </a:r>
          </a:p>
          <a:p>
            <a:pPr marL="993253" lvl="1" indent="-496626" algn="l">
              <a:lnSpc>
                <a:spcPts val="7222"/>
              </a:lnSpc>
              <a:buFont typeface="Arial"/>
              <a:buChar char="•"/>
            </a:pPr>
            <a:r>
              <a:rPr lang="en-US" sz="4600" i="1" dirty="0" err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Problemen</a:t>
            </a:r>
            <a:r>
              <a:rPr lang="en-US" sz="4600" i="1" dirty="0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4600" i="1" dirty="0" err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gewoon</a:t>
            </a:r>
            <a:r>
              <a:rPr lang="en-US" sz="4600" i="1" dirty="0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4600" i="1" dirty="0" err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oplossen</a:t>
            </a:r>
            <a:endParaRPr lang="en-US" sz="4600" i="1" dirty="0">
              <a:solidFill>
                <a:srgbClr val="000000"/>
              </a:solidFill>
              <a:latin typeface="Open Sans Italics"/>
              <a:ea typeface="Open Sans Italics"/>
              <a:cs typeface="Open Sans Italics"/>
              <a:sym typeface="Open Sans Italics"/>
            </a:endParaRPr>
          </a:p>
          <a:p>
            <a:pPr marL="993253" lvl="1" indent="-496626" algn="l">
              <a:lnSpc>
                <a:spcPts val="7222"/>
              </a:lnSpc>
              <a:buFont typeface="Arial"/>
              <a:buChar char="•"/>
            </a:pPr>
            <a:r>
              <a:rPr lang="en-US" sz="4600" i="1" dirty="0" err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Vertrouwen</a:t>
            </a:r>
            <a:r>
              <a:rPr lang="en-US" sz="4600" i="1" dirty="0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4600" i="1" dirty="0" err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hebben</a:t>
            </a:r>
            <a:r>
              <a:rPr lang="en-US" sz="4600" i="1" dirty="0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in </a:t>
            </a:r>
            <a:r>
              <a:rPr lang="en-US" sz="4600" i="1" dirty="0" err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elkaar</a:t>
            </a:r>
            <a:endParaRPr lang="en-US" sz="4600" i="1" dirty="0">
              <a:solidFill>
                <a:srgbClr val="000000"/>
              </a:solidFill>
              <a:latin typeface="Open Sans Italics"/>
              <a:ea typeface="Open Sans Italics"/>
              <a:cs typeface="Open Sans Italics"/>
              <a:sym typeface="Open Sans Italics"/>
            </a:endParaRPr>
          </a:p>
          <a:p>
            <a:pPr marL="993253" lvl="1" indent="-496626" algn="l">
              <a:lnSpc>
                <a:spcPts val="7222"/>
              </a:lnSpc>
              <a:buFont typeface="Arial"/>
              <a:buChar char="•"/>
            </a:pPr>
            <a:r>
              <a:rPr lang="en-US" sz="4600" i="1" dirty="0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We </a:t>
            </a:r>
            <a:r>
              <a:rPr lang="en-US" sz="4600" i="1" dirty="0" err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luisterden</a:t>
            </a:r>
            <a:r>
              <a:rPr lang="en-US" sz="4600" i="1" dirty="0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4600" i="1" dirty="0" err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echt</a:t>
            </a:r>
            <a:r>
              <a:rPr lang="en-US" sz="4600" i="1" dirty="0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4600" i="1" dirty="0" err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naar</a:t>
            </a:r>
            <a:r>
              <a:rPr lang="en-US" sz="4600" i="1" dirty="0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de </a:t>
            </a:r>
            <a:r>
              <a:rPr lang="en-US" sz="4600" i="1" dirty="0" err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buurt</a:t>
            </a:r>
            <a:endParaRPr lang="en-US" sz="4600" i="1" dirty="0">
              <a:solidFill>
                <a:srgbClr val="000000"/>
              </a:solidFill>
              <a:latin typeface="Open Sans Italics"/>
              <a:ea typeface="Open Sans Italics"/>
              <a:cs typeface="Open Sans Italics"/>
              <a:sym typeface="Open Sans Italics"/>
            </a:endParaRPr>
          </a:p>
          <a:p>
            <a:pPr marL="993253" lvl="1" indent="-496626" algn="l">
              <a:lnSpc>
                <a:spcPts val="7222"/>
              </a:lnSpc>
              <a:buFont typeface="Arial"/>
              <a:buChar char="•"/>
            </a:pPr>
            <a:r>
              <a:rPr lang="en-US" sz="4600" i="1" dirty="0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Geen </a:t>
            </a:r>
            <a:r>
              <a:rPr lang="en-US" sz="4600" i="1" dirty="0" err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lange</a:t>
            </a:r>
            <a:r>
              <a:rPr lang="en-US" sz="4600" i="1" dirty="0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mails met </a:t>
            </a:r>
            <a:r>
              <a:rPr lang="en-US" sz="4600" i="1" dirty="0" err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standpunten</a:t>
            </a:r>
            <a:endParaRPr lang="en-US" sz="4600" i="1" dirty="0">
              <a:solidFill>
                <a:srgbClr val="000000"/>
              </a:solidFill>
              <a:latin typeface="Open Sans Italics"/>
              <a:ea typeface="Open Sans Italics"/>
              <a:cs typeface="Open Sans Italics"/>
              <a:sym typeface="Open Sans Italics"/>
            </a:endParaRPr>
          </a:p>
          <a:p>
            <a:pPr marL="993253" lvl="1" indent="-496626" algn="l">
              <a:lnSpc>
                <a:spcPts val="7222"/>
              </a:lnSpc>
              <a:buFont typeface="Arial"/>
              <a:buChar char="•"/>
            </a:pPr>
            <a:r>
              <a:rPr lang="en-US" sz="4600" i="1" dirty="0" err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Elkaars</a:t>
            </a:r>
            <a:r>
              <a:rPr lang="en-US" sz="4600" i="1" dirty="0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4600" i="1" dirty="0" err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belangen</a:t>
            </a:r>
            <a:r>
              <a:rPr lang="en-US" sz="4600" i="1" dirty="0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en het </a:t>
            </a:r>
            <a:r>
              <a:rPr lang="en-US" sz="4600" i="1" dirty="0" err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doel</a:t>
            </a:r>
            <a:r>
              <a:rPr lang="en-US" sz="4600" i="1" dirty="0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van het project </a:t>
            </a:r>
            <a:r>
              <a:rPr lang="en-US" sz="4600" i="1" dirty="0" err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voor</a:t>
            </a:r>
            <a:r>
              <a:rPr lang="en-US" sz="4600" i="1" dirty="0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4600" i="1" dirty="0" err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ogen</a:t>
            </a:r>
            <a:r>
              <a:rPr lang="en-US" sz="4600" i="1" dirty="0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4600" i="1" dirty="0" err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houden</a:t>
            </a:r>
            <a:endParaRPr lang="en-US" sz="4600" i="1" dirty="0">
              <a:solidFill>
                <a:srgbClr val="000000"/>
              </a:solidFill>
              <a:latin typeface="Open Sans Italics"/>
              <a:ea typeface="Open Sans Italics"/>
              <a:cs typeface="Open Sans Italics"/>
              <a:sym typeface="Open Sans Italics"/>
            </a:endParaRPr>
          </a:p>
          <a:p>
            <a:pPr algn="ctr">
              <a:lnSpc>
                <a:spcPts val="7222"/>
              </a:lnSpc>
            </a:pPr>
            <a:r>
              <a:rPr lang="en-US" sz="4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 </a:t>
            </a:r>
            <a:r>
              <a:rPr lang="en-US" sz="46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dat</a:t>
            </a:r>
            <a:r>
              <a:rPr lang="en-US" sz="4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werkte</a:t>
            </a:r>
            <a:r>
              <a:rPr lang="en-US" sz="4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— </a:t>
            </a:r>
            <a:r>
              <a:rPr lang="en-US" sz="46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én</a:t>
            </a:r>
            <a:r>
              <a:rPr lang="en-US" sz="4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maakte</a:t>
            </a:r>
            <a:r>
              <a:rPr lang="en-US" sz="4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het </a:t>
            </a:r>
            <a:r>
              <a:rPr lang="en-US" sz="46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nog</a:t>
            </a:r>
            <a:r>
              <a:rPr lang="en-US" sz="4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leuk</a:t>
            </a:r>
            <a:r>
              <a:rPr lang="en-US" sz="4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ook</a:t>
            </a:r>
            <a:r>
              <a:rPr lang="en-US" sz="4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</p:txBody>
      </p:sp>
      <p:grpSp>
        <p:nvGrpSpPr>
          <p:cNvPr id="8" name="Group 8"/>
          <p:cNvGrpSpPr/>
          <p:nvPr/>
        </p:nvGrpSpPr>
        <p:grpSpPr>
          <a:xfrm rot="2700000">
            <a:off x="17776150" y="8135882"/>
            <a:ext cx="930895" cy="929405"/>
            <a:chOff x="0" y="0"/>
            <a:chExt cx="6350000" cy="63398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392772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48142" y="1964426"/>
            <a:ext cx="1921575" cy="108137"/>
            <a:chOff x="0" y="0"/>
            <a:chExt cx="506094" cy="2848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06094" cy="28481"/>
            </a:xfrm>
            <a:custGeom>
              <a:avLst/>
              <a:gdLst/>
              <a:ahLst/>
              <a:cxnLst/>
              <a:rect l="l" t="t" r="r" b="b"/>
              <a:pathLst>
                <a:path w="506094" h="28481">
                  <a:moveTo>
                    <a:pt x="0" y="0"/>
                  </a:moveTo>
                  <a:lnTo>
                    <a:pt x="506094" y="0"/>
                  </a:lnTo>
                  <a:lnTo>
                    <a:pt x="506094" y="28481"/>
                  </a:lnTo>
                  <a:lnTo>
                    <a:pt x="0" y="28481"/>
                  </a:lnTo>
                  <a:close/>
                </a:path>
              </a:pathLst>
            </a:custGeom>
            <a:solidFill>
              <a:srgbClr val="39277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506094" cy="665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8195195" y="0"/>
            <a:ext cx="92805" cy="10287000"/>
            <a:chOff x="0" y="0"/>
            <a:chExt cx="24443" cy="270933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443" cy="2709333"/>
            </a:xfrm>
            <a:custGeom>
              <a:avLst/>
              <a:gdLst/>
              <a:ahLst/>
              <a:cxnLst/>
              <a:rect l="l" t="t" r="r" b="b"/>
              <a:pathLst>
                <a:path w="24443" h="2709333">
                  <a:moveTo>
                    <a:pt x="0" y="0"/>
                  </a:moveTo>
                  <a:lnTo>
                    <a:pt x="24443" y="0"/>
                  </a:lnTo>
                  <a:lnTo>
                    <a:pt x="2444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92772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24443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-27353" y="0"/>
            <a:ext cx="92805" cy="10287000"/>
            <a:chOff x="0" y="0"/>
            <a:chExt cx="24443" cy="270933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4443" cy="2709333"/>
            </a:xfrm>
            <a:custGeom>
              <a:avLst/>
              <a:gdLst/>
              <a:ahLst/>
              <a:cxnLst/>
              <a:rect l="l" t="t" r="r" b="b"/>
              <a:pathLst>
                <a:path w="24443" h="2709333">
                  <a:moveTo>
                    <a:pt x="0" y="0"/>
                  </a:moveTo>
                  <a:lnTo>
                    <a:pt x="24443" y="0"/>
                  </a:lnTo>
                  <a:lnTo>
                    <a:pt x="2444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92772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24443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9000"/>
            </a:blip>
            <a:stretch>
              <a:fillRect t="-18495" b="-14615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14939646" y="0"/>
            <a:ext cx="3348354" cy="3348354"/>
          </a:xfrm>
          <a:custGeom>
            <a:avLst/>
            <a:gdLst/>
            <a:ahLst/>
            <a:cxnLst/>
            <a:rect l="l" t="t" r="r" b="b"/>
            <a:pathLst>
              <a:path w="3348354" h="3348354">
                <a:moveTo>
                  <a:pt x="0" y="0"/>
                </a:moveTo>
                <a:lnTo>
                  <a:pt x="3348354" y="0"/>
                </a:lnTo>
                <a:lnTo>
                  <a:pt x="3348354" y="3348354"/>
                </a:lnTo>
                <a:lnTo>
                  <a:pt x="0" y="33483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4" name="Group 4"/>
          <p:cNvGrpSpPr/>
          <p:nvPr/>
        </p:nvGrpSpPr>
        <p:grpSpPr>
          <a:xfrm rot="2700000">
            <a:off x="17776150" y="8135882"/>
            <a:ext cx="930895" cy="929405"/>
            <a:chOff x="0" y="0"/>
            <a:chExt cx="6350000" cy="63398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392772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8195195" y="0"/>
            <a:ext cx="92805" cy="10287000"/>
            <a:chOff x="0" y="0"/>
            <a:chExt cx="2444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443" cy="2709333"/>
            </a:xfrm>
            <a:custGeom>
              <a:avLst/>
              <a:gdLst/>
              <a:ahLst/>
              <a:cxnLst/>
              <a:rect l="l" t="t" r="r" b="b"/>
              <a:pathLst>
                <a:path w="24443" h="2709333">
                  <a:moveTo>
                    <a:pt x="0" y="0"/>
                  </a:moveTo>
                  <a:lnTo>
                    <a:pt x="24443" y="0"/>
                  </a:lnTo>
                  <a:lnTo>
                    <a:pt x="2444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92772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4443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27353" y="0"/>
            <a:ext cx="92805" cy="10287000"/>
            <a:chOff x="0" y="0"/>
            <a:chExt cx="24443" cy="27093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443" cy="2709333"/>
            </a:xfrm>
            <a:custGeom>
              <a:avLst/>
              <a:gdLst/>
              <a:ahLst/>
              <a:cxnLst/>
              <a:rect l="l" t="t" r="r" b="b"/>
              <a:pathLst>
                <a:path w="24443" h="2709333">
                  <a:moveTo>
                    <a:pt x="0" y="0"/>
                  </a:moveTo>
                  <a:lnTo>
                    <a:pt x="24443" y="0"/>
                  </a:lnTo>
                  <a:lnTo>
                    <a:pt x="2444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92772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24443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71789" y="567442"/>
            <a:ext cx="3298871" cy="560566"/>
            <a:chOff x="0" y="0"/>
            <a:chExt cx="4398495" cy="747421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4398495" cy="747421"/>
              <a:chOff x="0" y="0"/>
              <a:chExt cx="868839" cy="147639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68839" cy="147639"/>
              </a:xfrm>
              <a:custGeom>
                <a:avLst/>
                <a:gdLst/>
                <a:ahLst/>
                <a:cxnLst/>
                <a:rect l="l" t="t" r="r" b="b"/>
                <a:pathLst>
                  <a:path w="868839" h="147639">
                    <a:moveTo>
                      <a:pt x="0" y="0"/>
                    </a:moveTo>
                    <a:lnTo>
                      <a:pt x="868839" y="0"/>
                    </a:lnTo>
                    <a:lnTo>
                      <a:pt x="868839" y="147639"/>
                    </a:lnTo>
                    <a:lnTo>
                      <a:pt x="0" y="147639"/>
                    </a:lnTo>
                    <a:close/>
                  </a:path>
                </a:pathLst>
              </a:custGeom>
              <a:solidFill>
                <a:srgbClr val="333C87"/>
              </a:solidFill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38100"/>
                <a:ext cx="868839" cy="18573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0" y="237170"/>
              <a:ext cx="4398495" cy="3113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b="1" spc="383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26-03-2026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219</Words>
  <Application>Microsoft Macintosh PowerPoint</Application>
  <PresentationFormat>Aangepast</PresentationFormat>
  <Paragraphs>76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8" baseType="lpstr">
      <vt:lpstr>Inter Bold</vt:lpstr>
      <vt:lpstr>Arial</vt:lpstr>
      <vt:lpstr>Open Sans</vt:lpstr>
      <vt:lpstr>Inter Bold Italics</vt:lpstr>
      <vt:lpstr>Calibri</vt:lpstr>
      <vt:lpstr>Open Sans Italics</vt:lpstr>
      <vt:lpstr>Open Sans Bold</vt:lpstr>
      <vt:lpstr>Inter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260324 Presentatie Samen sneller bouwen in de Achterhoek</dc:title>
  <dc:creator>Micky Nieuwenhuis</dc:creator>
  <cp:lastModifiedBy>Evelien Schuurman | Plan X Events</cp:lastModifiedBy>
  <cp:revision>2</cp:revision>
  <dcterms:created xsi:type="dcterms:W3CDTF">2006-08-16T00:00:00Z</dcterms:created>
  <dcterms:modified xsi:type="dcterms:W3CDTF">2026-03-25T14:18:23Z</dcterms:modified>
  <dc:identifier>DAHExyAeT6w</dc:identifier>
</cp:coreProperties>
</file>