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36" r:id="rId2"/>
    <p:sldId id="1179" r:id="rId3"/>
    <p:sldId id="3095" r:id="rId4"/>
    <p:sldId id="3178" r:id="rId5"/>
    <p:sldId id="3179" r:id="rId6"/>
    <p:sldId id="3049" r:id="rId7"/>
    <p:sldId id="3181" r:id="rId8"/>
    <p:sldId id="3182" r:id="rId9"/>
    <p:sldId id="3183" r:id="rId10"/>
    <p:sldId id="3180" r:id="rId11"/>
    <p:sldId id="3184" r:id="rId12"/>
    <p:sldId id="3185" r:id="rId13"/>
    <p:sldId id="3186" r:id="rId14"/>
    <p:sldId id="3188" r:id="rId15"/>
    <p:sldId id="3187" r:id="rId16"/>
    <p:sldId id="3046" r:id="rId17"/>
    <p:sldId id="3189" r:id="rId18"/>
    <p:sldId id="3191" r:id="rId19"/>
    <p:sldId id="3192" r:id="rId20"/>
    <p:sldId id="3193" r:id="rId21"/>
    <p:sldId id="3077" r:id="rId22"/>
    <p:sldId id="3190"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94"/>
  </p:normalViewPr>
  <p:slideViewPr>
    <p:cSldViewPr snapToGrid="0">
      <p:cViewPr varScale="1">
        <p:scale>
          <a:sx n="121" d="100"/>
          <a:sy n="121" d="100"/>
        </p:scale>
        <p:origin x="7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8D2FF-4071-4995-936E-4DD8757CA2AA}" type="datetimeFigureOut">
              <a:rPr lang="nl-NL" smtClean="0"/>
              <a:t>26-03-2026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DF1C7-16AD-4B47-9434-13FBECEECAAF}" type="slidenum">
              <a:rPr lang="nl-NL" smtClean="0"/>
              <a:t>‹nr.›</a:t>
            </a:fld>
            <a:endParaRPr lang="nl-NL"/>
          </a:p>
        </p:txBody>
      </p:sp>
    </p:spTree>
    <p:extLst>
      <p:ext uri="{BB962C8B-B14F-4D97-AF65-F5344CB8AC3E}">
        <p14:creationId xmlns:p14="http://schemas.microsoft.com/office/powerpoint/2010/main" val="125544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Wie zijn wij? </a:t>
            </a:r>
            <a:br>
              <a:rPr lang="nl-NL" dirty="0"/>
            </a:br>
            <a:r>
              <a:rPr lang="nl-NL" dirty="0"/>
              <a:t>Wat is focus van Dietz? </a:t>
            </a:r>
          </a:p>
          <a:p>
            <a:r>
              <a:rPr lang="nl-NL" dirty="0"/>
              <a:t>Wat is onze meerwaarde in opgaven?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623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BF035-AC0B-70B6-DB26-CBFF65FFFD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99C2D0-A5DD-75FB-6F7F-3D5016F8F8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75B01F-33FD-8736-139E-356D08E14EE9}"/>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AC3A4738-043C-7A11-8829-1C9EC42AC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46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0FA73-EC41-4862-2631-FE305FB92B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78AEE0-77DF-455E-2037-230E225FC6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CC91D6-72BA-CE56-FDB3-E5F8719AA6D8}"/>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CCA92CB4-0E4B-FC2A-A5F7-A2AF444DDB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037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D004C-8629-6E4C-43CC-EA781AFA04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CBF6E8-232E-785F-1153-9943216DF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D986DC-54CA-7F12-6491-32F6971DFA2C}"/>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0CB4BAB7-293B-8256-A873-CDD9B7F636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715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7E249-428F-5ED1-973B-9E134499D1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84B423-2425-3804-D963-AF835440B8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D19860E-9BD7-14A0-A059-845413DF9E2E}"/>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25F580B9-5F42-4197-6D98-CC41DF8DF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473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05575-529C-F41A-6F86-B6247A17B9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B169D0-0979-A851-7243-4F995DC39F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1CC30F-1E30-3B00-23AB-4FC49F7240F2}"/>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AA2DD637-C084-7D94-4265-05DAF4A145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86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2FE6-4F81-67EF-D947-A64420A27D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C75E21-ECA6-2CC2-60D6-877BC8102E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EE9348-6465-AE2B-D200-B82B9207D8D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89DEE32-0893-6A2A-CD17-4ED1728021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6845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3E3E4-417B-6E7A-AD5A-C8EA088CFE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9EF6A4-D0D8-EED5-68C8-861CD902FF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21BC8F-5748-F869-6576-EBB0837FB648}"/>
              </a:ext>
            </a:extLst>
          </p:cNvPr>
          <p:cNvSpPr>
            <a:spLocks noGrp="1"/>
          </p:cNvSpPr>
          <p:nvPr>
            <p:ph type="body" idx="1"/>
          </p:nvPr>
        </p:nvSpPr>
        <p:spPr/>
        <p:txBody>
          <a:bodyPr/>
          <a:lstStyle/>
          <a:p>
            <a:pPr marL="0" lvl="0" indent="0" algn="l" rtl="0">
              <a:spcBef>
                <a:spcPts val="0"/>
              </a:spcBef>
              <a:spcAft>
                <a:spcPts val="0"/>
              </a:spcAft>
              <a:buNone/>
            </a:pPr>
            <a:endParaRPr lang="nl-NL" dirty="0"/>
          </a:p>
        </p:txBody>
      </p:sp>
      <p:sp>
        <p:nvSpPr>
          <p:cNvPr id="4" name="Tijdelijke aanduiding voor dianummer 3">
            <a:extLst>
              <a:ext uri="{FF2B5EF4-FFF2-40B4-BE49-F238E27FC236}">
                <a16:creationId xmlns:a16="http://schemas.microsoft.com/office/drawing/2014/main" id="{82353308-AEBC-85A6-DFCC-9361413C8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87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11C89-1EDB-0D69-46A9-D8FEA42BE7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5DD2D2-E52B-BDEF-D798-EDB26AE0D5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037C76-2819-A643-9724-6583A3E22C97}"/>
              </a:ext>
            </a:extLst>
          </p:cNvPr>
          <p:cNvSpPr>
            <a:spLocks noGrp="1"/>
          </p:cNvSpPr>
          <p:nvPr>
            <p:ph type="body" idx="1"/>
          </p:nvPr>
        </p:nvSpPr>
        <p:spPr/>
        <p:txBody>
          <a:bodyPr/>
          <a:lstStyle/>
          <a:p>
            <a:pPr marL="0" lvl="0" indent="0" algn="l" rtl="0">
              <a:spcBef>
                <a:spcPts val="0"/>
              </a:spcBef>
              <a:spcAft>
                <a:spcPts val="0"/>
              </a:spcAft>
              <a:buNone/>
            </a:pPr>
            <a:endParaRPr lang="nl-NL" dirty="0"/>
          </a:p>
        </p:txBody>
      </p:sp>
      <p:sp>
        <p:nvSpPr>
          <p:cNvPr id="4" name="Tijdelijke aanduiding voor dianummer 3">
            <a:extLst>
              <a:ext uri="{FF2B5EF4-FFF2-40B4-BE49-F238E27FC236}">
                <a16:creationId xmlns:a16="http://schemas.microsoft.com/office/drawing/2014/main" id="{4418AA20-8298-BF1C-CF89-5B5B1FAB4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47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AAC8-E6A2-FDB0-7716-FD071362F7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D6E444-6798-4A4E-8498-B79F78FF94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3377FD-872B-DC71-10D6-AF62E3896599}"/>
              </a:ext>
            </a:extLst>
          </p:cNvPr>
          <p:cNvSpPr>
            <a:spLocks noGrp="1"/>
          </p:cNvSpPr>
          <p:nvPr>
            <p:ph type="body" idx="1"/>
          </p:nvPr>
        </p:nvSpPr>
        <p:spPr/>
        <p:txBody>
          <a:bodyPr/>
          <a:lstStyle/>
          <a:p>
            <a:pPr marL="0" lvl="0" indent="0" algn="l" rtl="0">
              <a:spcBef>
                <a:spcPts val="0"/>
              </a:spcBef>
              <a:spcAft>
                <a:spcPts val="0"/>
              </a:spcAft>
              <a:buNone/>
            </a:pPr>
            <a:endParaRPr lang="nl-NL" dirty="0"/>
          </a:p>
        </p:txBody>
      </p:sp>
      <p:sp>
        <p:nvSpPr>
          <p:cNvPr id="4" name="Tijdelijke aanduiding voor dianummer 3">
            <a:extLst>
              <a:ext uri="{FF2B5EF4-FFF2-40B4-BE49-F238E27FC236}">
                <a16:creationId xmlns:a16="http://schemas.microsoft.com/office/drawing/2014/main" id="{764C7D56-3B45-C740-4AEC-B352026C2F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9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9242-214C-5380-545D-D4FFCB6124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098020-4FA4-68A7-4D4E-C70CE578B3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B7A9B8-1E85-51A1-2C46-E5FDC0F44865}"/>
              </a:ext>
            </a:extLst>
          </p:cNvPr>
          <p:cNvSpPr>
            <a:spLocks noGrp="1"/>
          </p:cNvSpPr>
          <p:nvPr>
            <p:ph type="body" idx="1"/>
          </p:nvPr>
        </p:nvSpPr>
        <p:spPr/>
        <p:txBody>
          <a:bodyPr/>
          <a:lstStyle/>
          <a:p>
            <a:pPr marL="0" lvl="0" indent="0" algn="l" rtl="0">
              <a:spcBef>
                <a:spcPts val="0"/>
              </a:spcBef>
              <a:spcAft>
                <a:spcPts val="0"/>
              </a:spcAft>
              <a:buNone/>
            </a:pPr>
            <a:endParaRPr lang="nl-NL" dirty="0"/>
          </a:p>
        </p:txBody>
      </p:sp>
      <p:sp>
        <p:nvSpPr>
          <p:cNvPr id="4" name="Tijdelijke aanduiding voor dianummer 3">
            <a:extLst>
              <a:ext uri="{FF2B5EF4-FFF2-40B4-BE49-F238E27FC236}">
                <a16:creationId xmlns:a16="http://schemas.microsoft.com/office/drawing/2014/main" id="{8203B5AB-C74A-2FDF-7ABB-2CB3287003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56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46C3-35E6-8A5D-BE6D-E97701EB6F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F01491-75B7-93D4-28BD-E60DB9F6E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E09A3F4-FA5A-98BB-B87E-316ECA95768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8A1765C-FA1E-0959-61F6-642FFF34D1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860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6EDA7-90BB-1EE2-6F06-74E8E69FA2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8D69F2-F383-586A-62AC-5CECA8181D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362449-B379-031B-71BC-9F4DD4DE9B4E}"/>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5643A45B-B1F9-CB08-2FCF-B311ED7D5C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11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3D787-63FD-7B2C-26A9-C820FE9CC7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7BDD57-7010-EA4F-AA1D-CA8F5B264A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9F7F25-8641-1445-2A46-CEC2DE19D79E}"/>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847158EA-C47A-BE93-4764-8E608B4979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825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AB19-BB60-1A55-C1BC-FDF6D8560F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5CD18A-93FC-0951-E8BC-3E1E40D665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BCAA63-018E-102B-FB37-977C362969EB}"/>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176F58E8-4B08-DA5E-E8F5-44F47079C6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13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228C-98F4-9177-91A5-BA8762EF88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7836A1-A7BC-FEEC-85DB-11489F4EDE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8DBB69-653D-00A5-4B55-76BE552296FA}"/>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4354FF90-DC35-2895-D208-A4DC21C2AC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268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F629C-E105-70F8-27EC-5718A1EBED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5969F4-FB04-A7F2-1989-1B5A4544A4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E9025B-18DA-6AB7-6FEF-90B9B71975C8}"/>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6F376708-D02A-88E0-6254-68D35DE36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94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55FB-01C8-644F-909B-E23DBC347F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AEF3EE-1731-36F9-5014-62CACE8D73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16A371-D360-C2DA-2B7F-235CDE5EEE54}"/>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D8192FEB-54ED-7205-2344-0EF0834D2E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6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B764-9C11-1A9B-88D9-4A53E9DDE8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7F2E2D-38C8-4589-6D2C-1271C60832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AC00A8-42AB-4088-6AA3-1B4C379C2D7D}"/>
              </a:ext>
            </a:extLst>
          </p:cNvPr>
          <p:cNvSpPr>
            <a:spLocks noGrp="1"/>
          </p:cNvSpPr>
          <p:nvPr>
            <p:ph type="body" idx="1"/>
          </p:nvPr>
        </p:nvSpPr>
        <p:spPr/>
        <p:txBody>
          <a:bodyPr/>
          <a:lstStyle/>
          <a:p>
            <a:pPr marL="0" lvl="0" indent="0" algn="l" rtl="0">
              <a:spcBef>
                <a:spcPts val="0"/>
              </a:spcBef>
              <a:spcAft>
                <a:spcPts val="0"/>
              </a:spcAft>
              <a:buNone/>
            </a:pPr>
            <a:r>
              <a:rPr lang="nl-NL" dirty="0"/>
              <a:t>Ruimtelijke instrumenten onder de Omgevingswet:</a:t>
            </a:r>
          </a:p>
          <a:p>
            <a:pPr marL="228600" lvl="0" indent="-228600" algn="l" rtl="0">
              <a:spcBef>
                <a:spcPts val="0"/>
              </a:spcBef>
              <a:spcAft>
                <a:spcPts val="0"/>
              </a:spcAft>
              <a:buAutoNum type="arabicPeriod"/>
            </a:pPr>
            <a:r>
              <a:rPr lang="nl-NL" dirty="0"/>
              <a:t>BOVI</a:t>
            </a:r>
          </a:p>
          <a:p>
            <a:pPr marL="228600" lvl="0" indent="-228600" algn="l" rtl="0">
              <a:spcBef>
                <a:spcPts val="0"/>
              </a:spcBef>
              <a:spcAft>
                <a:spcPts val="0"/>
              </a:spcAft>
              <a:buAutoNum type="arabicPeriod"/>
            </a:pPr>
            <a:r>
              <a:rPr lang="nl-NL" dirty="0"/>
              <a:t>BOP</a:t>
            </a:r>
          </a:p>
          <a:p>
            <a:pPr marL="228600" lvl="0" indent="-228600" algn="l" rtl="0">
              <a:spcBef>
                <a:spcPts val="0"/>
              </a:spcBef>
              <a:spcAft>
                <a:spcPts val="0"/>
              </a:spcAft>
              <a:buAutoNum type="arabicPeriod"/>
            </a:pPr>
            <a:r>
              <a:rPr lang="nl-NL" dirty="0"/>
              <a:t>Regels</a:t>
            </a:r>
          </a:p>
          <a:p>
            <a:pPr marL="228600" lvl="0" indent="-228600" algn="l" rtl="0">
              <a:spcBef>
                <a:spcPts val="0"/>
              </a:spcBef>
              <a:spcAft>
                <a:spcPts val="0"/>
              </a:spcAft>
              <a:buAutoNum type="arabicPeriod"/>
            </a:pPr>
            <a:r>
              <a:rPr lang="nl-NL" dirty="0"/>
              <a:t>Verordening</a:t>
            </a:r>
          </a:p>
          <a:p>
            <a:pPr marL="228600" lvl="0" indent="-228600" algn="l" rtl="0">
              <a:spcBef>
                <a:spcPts val="0"/>
              </a:spcBef>
              <a:spcAft>
                <a:spcPts val="0"/>
              </a:spcAft>
              <a:buAutoNum type="arabicPeriod"/>
            </a:pPr>
            <a:r>
              <a:rPr lang="nl-NL" dirty="0"/>
              <a:t>Vergunning</a:t>
            </a:r>
          </a:p>
          <a:p>
            <a:pPr marL="228600" lvl="0" indent="-228600" algn="l" rtl="0">
              <a:spcBef>
                <a:spcPts val="0"/>
              </a:spcBef>
              <a:spcAft>
                <a:spcPts val="0"/>
              </a:spcAft>
              <a:buAutoNum type="arabicPeriod"/>
            </a:pPr>
            <a:r>
              <a:rPr lang="nl-NL" dirty="0"/>
              <a:t>Projectbesluit</a:t>
            </a:r>
          </a:p>
          <a:p>
            <a:pPr marL="228600" lvl="0" indent="-228600" algn="l" rtl="0">
              <a:spcBef>
                <a:spcPts val="0"/>
              </a:spcBef>
              <a:spcAft>
                <a:spcPts val="0"/>
              </a:spcAft>
              <a:buAutoNum type="arabicPeriod"/>
            </a:pPr>
            <a:endParaRPr lang="nl-NL" dirty="0"/>
          </a:p>
          <a:p>
            <a:pPr marL="0" lvl="0" indent="0" algn="l" rtl="0">
              <a:spcBef>
                <a:spcPts val="0"/>
              </a:spcBef>
              <a:spcAft>
                <a:spcPts val="0"/>
              </a:spcAft>
              <a:buNone/>
            </a:pPr>
            <a:r>
              <a:rPr lang="nl-NL" dirty="0"/>
              <a:t>KORTOM: Op verschillende momenten kun je als ontwikkelend bouwer invloed uitoefenen op beleid en richting geven aan keuzes die worden gemaakt </a:t>
            </a:r>
            <a:r>
              <a:rPr lang="nl-NL" dirty="0" err="1"/>
              <a:t>mbt</a:t>
            </a:r>
            <a:r>
              <a:rPr lang="nl-NL" dirty="0"/>
              <a:t> ruimtelijke ordening. </a:t>
            </a:r>
          </a:p>
          <a:p>
            <a:endParaRPr lang="nl-NL" dirty="0"/>
          </a:p>
        </p:txBody>
      </p:sp>
      <p:sp>
        <p:nvSpPr>
          <p:cNvPr id="4" name="Tijdelijke aanduiding voor dianummer 3">
            <a:extLst>
              <a:ext uri="{FF2B5EF4-FFF2-40B4-BE49-F238E27FC236}">
                <a16:creationId xmlns:a16="http://schemas.microsoft.com/office/drawing/2014/main" id="{66F2FC4F-46BD-6CD8-AC3E-016AE18AF1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C5F9A-4ACF-6A49-A6CE-A531CDFD22CE}"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7749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l="-11" r="-11"/>
          <a:stretch>
            <a:fillRect/>
          </a:stretch>
        </p:blipFill>
        <p:spPr>
          <a:xfrm>
            <a:off x="0" y="1464790"/>
            <a:ext cx="12192000"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0" name="Tijdelijke aanduiding voor titel 1">
            <a:extLst>
              <a:ext uri="{FF2B5EF4-FFF2-40B4-BE49-F238E27FC236}">
                <a16:creationId xmlns:a16="http://schemas.microsoft.com/office/drawing/2014/main" id="{797B8EB7-671A-4CD5-4823-E50D05B6164A}"/>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11" name="Tijdelijke aanduiding voor tekst 2">
            <a:extLst>
              <a:ext uri="{FF2B5EF4-FFF2-40B4-BE49-F238E27FC236}">
                <a16:creationId xmlns:a16="http://schemas.microsoft.com/office/drawing/2014/main" id="{87E8C9DC-716A-548C-6D81-0BD3039927D2}"/>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55068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3200"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4262A293-8763-B914-87BB-EF6EC5E90754}"/>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2B82019D-E023-C279-0D30-EB35387825FC}"/>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15014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9B74BEF1-C8E4-1507-290F-CD2A67752EC3}"/>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6647C853-3436-7D6A-6318-A4FF6CE412B9}"/>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42080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5200"/>
            <a:ext cx="12193200"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F36D29">
              <a:alpha val="9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642DD77F-E60C-177A-C642-3AE64C2A86D9}"/>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597B7123-AB2F-11C5-9A2B-A7F6CFE0E48E}"/>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261942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9D4481F0-7DF9-F161-6301-D933AC18B833}"/>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E51D0147-4C22-E4E0-83C0-E4FB867D938E}"/>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50764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0ADAFB1A-179F-9B95-9BA5-70E429BD7632}"/>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9091B3FD-410E-6281-4CCF-7F8D61F2AFF7}"/>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572987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847CF8E6-5945-6AD6-A045-16E2233B38B6}"/>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E00F94A5-8E0D-3EFD-7B31-C02844596C68}"/>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922418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0B33C230-6C6B-374D-7AA3-559B9727ABC8}"/>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3585A62D-E43B-BCDC-A496-0ED1E7A9421E}"/>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532140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BCA89CA7-3B44-8CE5-EBEC-23BD6DF8C882}"/>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98C51425-6321-1398-1D19-29253F6D6E76}"/>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92839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F91F13FF-5F9B-3EAA-8B3C-C5C54FA5CEA0}"/>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F1253DC3-E7EE-C67D-868A-502C723839CF}"/>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70560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617FE410-0866-0750-6D8F-55247829FCA9}"/>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B76AB3B0-1B91-BC07-F8AA-584C8A6FCF4B}"/>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69653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464790"/>
            <a:ext cx="12192000"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9FFB3BF8-7D35-D05F-88F6-E0702E1520E2}"/>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1EFD814C-3128-47A2-C95B-2A8373D0430B}"/>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21353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3200" cy="4496400"/>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74C0FB2C-C088-BD6A-E5F3-05BEAC73FC68}"/>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D63E37C5-A81F-3563-654B-C1B6399B7C04}"/>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02916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afbeelding aflope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515600"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ijdelijke aanduiding voor afbeelding 9">
            <a:extLst>
              <a:ext uri="{FF2B5EF4-FFF2-40B4-BE49-F238E27FC236}">
                <a16:creationId xmlns:a16="http://schemas.microsoft.com/office/drawing/2014/main" id="{6861E096-CEA0-1A72-3721-90C50758047D}"/>
              </a:ext>
            </a:extLst>
          </p:cNvPr>
          <p:cNvSpPr>
            <a:spLocks noGrp="1"/>
          </p:cNvSpPr>
          <p:nvPr>
            <p:ph type="pic" sz="quarter" idx="11"/>
          </p:nvPr>
        </p:nvSpPr>
        <p:spPr>
          <a:xfrm>
            <a:off x="0" y="2069432"/>
            <a:ext cx="12192000" cy="3826543"/>
          </a:xfrm>
          <a:prstGeom prst="rect">
            <a:avLst/>
          </a:prstGeo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56755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515600"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447261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el, tekst en 2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515600"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1262117"/>
          </a:xfrm>
          <a:prstGeom prst="rect">
            <a:avLst/>
          </a:prstGeom>
        </p:spPr>
        <p:txBody>
          <a:bodyPr/>
          <a:lstStyle>
            <a:lvl1pPr marL="0" indent="0">
              <a:buFontTx/>
              <a:buNone/>
              <a:defRPr sz="2000" baseline="0">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ijdelijke aanduiding voor afbeelding 4">
            <a:extLst>
              <a:ext uri="{FF2B5EF4-FFF2-40B4-BE49-F238E27FC236}">
                <a16:creationId xmlns:a16="http://schemas.microsoft.com/office/drawing/2014/main" id="{A83ABB53-EEC5-21F1-6753-E633F7E6DC8E}"/>
              </a:ext>
            </a:extLst>
          </p:cNvPr>
          <p:cNvSpPr>
            <a:spLocks noGrp="1"/>
          </p:cNvSpPr>
          <p:nvPr>
            <p:ph type="pic" sz="quarter" idx="11"/>
          </p:nvPr>
        </p:nvSpPr>
        <p:spPr>
          <a:xfrm>
            <a:off x="550863" y="3705225"/>
            <a:ext cx="5164137" cy="2166938"/>
          </a:xfrm>
          <a:prstGeom prst="rect">
            <a:avLst/>
          </a:prstGeom>
        </p:spPr>
        <p:txBody>
          <a:bodyPr/>
          <a:lstStyle/>
          <a:p>
            <a:r>
              <a:rPr lang="nl-NL"/>
              <a:t>Klik op het pictogram als u een afbeelding wilt toevoegen</a:t>
            </a:r>
            <a:endParaRPr lang="nl-NL" dirty="0"/>
          </a:p>
        </p:txBody>
      </p:sp>
      <p:sp>
        <p:nvSpPr>
          <p:cNvPr id="9" name="Tijdelijke aanduiding voor afbeelding 4">
            <a:extLst>
              <a:ext uri="{FF2B5EF4-FFF2-40B4-BE49-F238E27FC236}">
                <a16:creationId xmlns:a16="http://schemas.microsoft.com/office/drawing/2014/main" id="{AE44AC67-5A3C-61CF-4998-620C33A26ABD}"/>
              </a:ext>
            </a:extLst>
          </p:cNvPr>
          <p:cNvSpPr>
            <a:spLocks noGrp="1"/>
          </p:cNvSpPr>
          <p:nvPr>
            <p:ph type="pic" sz="quarter" idx="12"/>
          </p:nvPr>
        </p:nvSpPr>
        <p:spPr>
          <a:xfrm>
            <a:off x="5928979" y="3705225"/>
            <a:ext cx="5164137" cy="2166938"/>
          </a:xfrm>
          <a:prstGeom prst="rect">
            <a:avLst/>
          </a:prstGeo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045883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el, tekst en 3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515600"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1262117"/>
          </a:xfrm>
          <a:prstGeom prst="rect">
            <a:avLst/>
          </a:prstGeom>
        </p:spPr>
        <p:txBody>
          <a:bodyPr/>
          <a:lstStyle>
            <a:lvl1pPr marL="0" indent="0">
              <a:buFontTx/>
              <a:buNone/>
              <a:defRPr sz="2000" baseline="0">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ijdelijke aanduiding voor afbeelding 4">
            <a:extLst>
              <a:ext uri="{FF2B5EF4-FFF2-40B4-BE49-F238E27FC236}">
                <a16:creationId xmlns:a16="http://schemas.microsoft.com/office/drawing/2014/main" id="{A83ABB53-EEC5-21F1-6753-E633F7E6DC8E}"/>
              </a:ext>
            </a:extLst>
          </p:cNvPr>
          <p:cNvSpPr>
            <a:spLocks noGrp="1"/>
          </p:cNvSpPr>
          <p:nvPr>
            <p:ph type="pic" sz="quarter" idx="11"/>
          </p:nvPr>
        </p:nvSpPr>
        <p:spPr>
          <a:xfrm>
            <a:off x="550864" y="3705225"/>
            <a:ext cx="3756442" cy="2166938"/>
          </a:xfrm>
          <a:prstGeom prst="rect">
            <a:avLst/>
          </a:prstGeom>
        </p:spPr>
        <p:txBody>
          <a:bodyPr/>
          <a:lstStyle/>
          <a:p>
            <a:r>
              <a:rPr lang="nl-NL"/>
              <a:t>Klik op het pictogram als u een afbeelding wilt toevoegen</a:t>
            </a:r>
            <a:endParaRPr lang="nl-NL" dirty="0"/>
          </a:p>
        </p:txBody>
      </p:sp>
      <p:sp>
        <p:nvSpPr>
          <p:cNvPr id="4" name="Tijdelijke aanduiding voor afbeelding 4">
            <a:extLst>
              <a:ext uri="{FF2B5EF4-FFF2-40B4-BE49-F238E27FC236}">
                <a16:creationId xmlns:a16="http://schemas.microsoft.com/office/drawing/2014/main" id="{02A913F0-1A10-A61B-06C1-C3FD74EBA108}"/>
              </a:ext>
            </a:extLst>
          </p:cNvPr>
          <p:cNvSpPr>
            <a:spLocks noGrp="1"/>
          </p:cNvSpPr>
          <p:nvPr>
            <p:ph type="pic" sz="quarter" idx="12"/>
          </p:nvPr>
        </p:nvSpPr>
        <p:spPr>
          <a:xfrm>
            <a:off x="7324643" y="3705225"/>
            <a:ext cx="3756442" cy="2166938"/>
          </a:xfrm>
          <a:prstGeom prst="rect">
            <a:avLst/>
          </a:prstGeom>
        </p:spPr>
        <p:txBody>
          <a:bodyPr/>
          <a:lstStyle/>
          <a:p>
            <a:r>
              <a:rPr lang="nl-NL"/>
              <a:t>Klik op het pictogram als u een afbeelding wilt toevoegen</a:t>
            </a:r>
            <a:endParaRPr lang="nl-NL" dirty="0"/>
          </a:p>
        </p:txBody>
      </p:sp>
      <p:sp>
        <p:nvSpPr>
          <p:cNvPr id="6" name="Tijdelijke aanduiding voor afbeelding 4">
            <a:extLst>
              <a:ext uri="{FF2B5EF4-FFF2-40B4-BE49-F238E27FC236}">
                <a16:creationId xmlns:a16="http://schemas.microsoft.com/office/drawing/2014/main" id="{2CC73D74-B792-4436-83D7-1BCF34A15530}"/>
              </a:ext>
            </a:extLst>
          </p:cNvPr>
          <p:cNvSpPr>
            <a:spLocks noGrp="1"/>
          </p:cNvSpPr>
          <p:nvPr>
            <p:ph type="pic" sz="quarter" idx="13"/>
          </p:nvPr>
        </p:nvSpPr>
        <p:spPr>
          <a:xfrm>
            <a:off x="4545348" y="3705225"/>
            <a:ext cx="2589378" cy="2166938"/>
          </a:xfrm>
          <a:prstGeom prst="rect">
            <a:avLst/>
          </a:prstGeo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481068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el en object, lb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1496D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tx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487006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el en object, oranj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F36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658950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el en object, blauw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0E4D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044500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el en object, groen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086D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87093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el en object, paars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7D1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90433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3">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4C3B188F-82FC-1901-79FE-766A10359502}"/>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239B5032-C4A6-82B3-C04E-8B5CD38AB2EF}"/>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96483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el en object, fel blauw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1496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656524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el en object, fel groen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5E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808278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el en object, roze 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30F48B0-7108-F0E3-8088-ED8E38445AC2}"/>
              </a:ext>
            </a:extLst>
          </p:cNvPr>
          <p:cNvSpPr/>
          <p:nvPr userDrawn="1"/>
        </p:nvSpPr>
        <p:spPr>
          <a:xfrm>
            <a:off x="0" y="1903229"/>
            <a:ext cx="12192000" cy="4056897"/>
          </a:xfrm>
          <a:prstGeom prst="rect">
            <a:avLst/>
          </a:prstGeom>
          <a:solidFill>
            <a:srgbClr val="E61F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437432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2 kolommen teks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E27E641-39EF-BEF9-DEB9-02A62CB0CB1A}"/>
              </a:ext>
            </a:extLst>
          </p:cNvPr>
          <p:cNvSpPr>
            <a:spLocks noGrp="1"/>
          </p:cNvSpPr>
          <p:nvPr>
            <p:ph type="title"/>
          </p:nvPr>
        </p:nvSpPr>
        <p:spPr>
          <a:xfrm>
            <a:off x="551059" y="1046163"/>
            <a:ext cx="11047382"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8" name="Tijdelijke aanduiding voor inhoud 2">
            <a:extLst>
              <a:ext uri="{FF2B5EF4-FFF2-40B4-BE49-F238E27FC236}">
                <a16:creationId xmlns:a16="http://schemas.microsoft.com/office/drawing/2014/main" id="{B9F93008-E2B5-5EE4-5659-87FAE54AACE9}"/>
              </a:ext>
            </a:extLst>
          </p:cNvPr>
          <p:cNvSpPr>
            <a:spLocks noGrp="1"/>
          </p:cNvSpPr>
          <p:nvPr>
            <p:ph idx="1"/>
          </p:nvPr>
        </p:nvSpPr>
        <p:spPr>
          <a:xfrm>
            <a:off x="551058" y="2166882"/>
            <a:ext cx="5380509" cy="3427801"/>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
        <p:nvSpPr>
          <p:cNvPr id="9" name="Tijdelijke aanduiding voor tekst 2">
            <a:extLst>
              <a:ext uri="{FF2B5EF4-FFF2-40B4-BE49-F238E27FC236}">
                <a16:creationId xmlns:a16="http://schemas.microsoft.com/office/drawing/2014/main" id="{044AAAFF-D60D-E9E5-22A1-B20C65DFC1D9}"/>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Tijdelijke aanduiding voor inhoud 2">
            <a:extLst>
              <a:ext uri="{FF2B5EF4-FFF2-40B4-BE49-F238E27FC236}">
                <a16:creationId xmlns:a16="http://schemas.microsoft.com/office/drawing/2014/main" id="{6D3187EA-B1E8-2361-3F21-3F942682E4F3}"/>
              </a:ext>
            </a:extLst>
          </p:cNvPr>
          <p:cNvSpPr>
            <a:spLocks noGrp="1"/>
          </p:cNvSpPr>
          <p:nvPr>
            <p:ph idx="11"/>
          </p:nvPr>
        </p:nvSpPr>
        <p:spPr>
          <a:xfrm>
            <a:off x="6217932" y="2166883"/>
            <a:ext cx="5380509" cy="3427800"/>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2227969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2 kolommen (tekst en afb)">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E27E641-39EF-BEF9-DEB9-02A62CB0CB1A}"/>
              </a:ext>
            </a:extLst>
          </p:cNvPr>
          <p:cNvSpPr>
            <a:spLocks noGrp="1"/>
          </p:cNvSpPr>
          <p:nvPr>
            <p:ph type="title"/>
          </p:nvPr>
        </p:nvSpPr>
        <p:spPr>
          <a:xfrm>
            <a:off x="551059" y="1046163"/>
            <a:ext cx="11047382"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8" name="Tijdelijke aanduiding voor inhoud 2">
            <a:extLst>
              <a:ext uri="{FF2B5EF4-FFF2-40B4-BE49-F238E27FC236}">
                <a16:creationId xmlns:a16="http://schemas.microsoft.com/office/drawing/2014/main" id="{B9F93008-E2B5-5EE4-5659-87FAE54AACE9}"/>
              </a:ext>
            </a:extLst>
          </p:cNvPr>
          <p:cNvSpPr>
            <a:spLocks noGrp="1"/>
          </p:cNvSpPr>
          <p:nvPr>
            <p:ph idx="1"/>
          </p:nvPr>
        </p:nvSpPr>
        <p:spPr>
          <a:xfrm>
            <a:off x="551058" y="2851484"/>
            <a:ext cx="5380509" cy="2743199"/>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
        <p:nvSpPr>
          <p:cNvPr id="9" name="Tijdelijke aanduiding voor tekst 2">
            <a:extLst>
              <a:ext uri="{FF2B5EF4-FFF2-40B4-BE49-F238E27FC236}">
                <a16:creationId xmlns:a16="http://schemas.microsoft.com/office/drawing/2014/main" id="{044AAAFF-D60D-E9E5-22A1-B20C65DFC1D9}"/>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ekst 2">
            <a:extLst>
              <a:ext uri="{FF2B5EF4-FFF2-40B4-BE49-F238E27FC236}">
                <a16:creationId xmlns:a16="http://schemas.microsoft.com/office/drawing/2014/main" id="{F9F76FEE-34D3-3F7A-6E95-2D3FBFC96CD9}"/>
              </a:ext>
            </a:extLst>
          </p:cNvPr>
          <p:cNvSpPr>
            <a:spLocks noGrp="1"/>
          </p:cNvSpPr>
          <p:nvPr>
            <p:ph type="body" idx="12"/>
          </p:nvPr>
        </p:nvSpPr>
        <p:spPr>
          <a:xfrm>
            <a:off x="551058" y="1927293"/>
            <a:ext cx="5380509" cy="823912"/>
          </a:xfrm>
          <a:prstGeom prst="rect">
            <a:avLst/>
          </a:prstGeo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2">
            <a:extLst>
              <a:ext uri="{FF2B5EF4-FFF2-40B4-BE49-F238E27FC236}">
                <a16:creationId xmlns:a16="http://schemas.microsoft.com/office/drawing/2014/main" id="{28A359E4-60A7-32F4-658F-1D8858CFB059}"/>
              </a:ext>
            </a:extLst>
          </p:cNvPr>
          <p:cNvSpPr>
            <a:spLocks noGrp="1"/>
          </p:cNvSpPr>
          <p:nvPr>
            <p:ph idx="13"/>
          </p:nvPr>
        </p:nvSpPr>
        <p:spPr>
          <a:xfrm>
            <a:off x="6241995" y="2851484"/>
            <a:ext cx="5380509" cy="2743199"/>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
        <p:nvSpPr>
          <p:cNvPr id="5" name="Tijdelijke aanduiding voor tekst 2">
            <a:extLst>
              <a:ext uri="{FF2B5EF4-FFF2-40B4-BE49-F238E27FC236}">
                <a16:creationId xmlns:a16="http://schemas.microsoft.com/office/drawing/2014/main" id="{22855C53-EA18-F8BD-99D6-BC94C8254FFC}"/>
              </a:ext>
            </a:extLst>
          </p:cNvPr>
          <p:cNvSpPr>
            <a:spLocks noGrp="1"/>
          </p:cNvSpPr>
          <p:nvPr>
            <p:ph type="body" idx="14"/>
          </p:nvPr>
        </p:nvSpPr>
        <p:spPr>
          <a:xfrm>
            <a:off x="6241995" y="1927293"/>
            <a:ext cx="5380509" cy="823912"/>
          </a:xfrm>
          <a:prstGeom prst="rect">
            <a:avLst/>
          </a:prstGeo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433789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psommin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E27E641-39EF-BEF9-DEB9-02A62CB0CB1A}"/>
              </a:ext>
            </a:extLst>
          </p:cNvPr>
          <p:cNvSpPr>
            <a:spLocks noGrp="1"/>
          </p:cNvSpPr>
          <p:nvPr>
            <p:ph type="title"/>
          </p:nvPr>
        </p:nvSpPr>
        <p:spPr>
          <a:xfrm>
            <a:off x="551059" y="1046163"/>
            <a:ext cx="10515600"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8" name="Tijdelijke aanduiding voor inhoud 2">
            <a:extLst>
              <a:ext uri="{FF2B5EF4-FFF2-40B4-BE49-F238E27FC236}">
                <a16:creationId xmlns:a16="http://schemas.microsoft.com/office/drawing/2014/main" id="{B9F93008-E2B5-5EE4-5659-87FAE54AACE9}"/>
              </a:ext>
            </a:extLst>
          </p:cNvPr>
          <p:cNvSpPr>
            <a:spLocks noGrp="1"/>
          </p:cNvSpPr>
          <p:nvPr>
            <p:ph idx="1"/>
          </p:nvPr>
        </p:nvSpPr>
        <p:spPr>
          <a:xfrm>
            <a:off x="551058" y="2166883"/>
            <a:ext cx="10515600" cy="2607598"/>
          </a:xfrm>
          <a:prstGeom prst="rect">
            <a:avLst/>
          </a:prstGeom>
        </p:spPr>
        <p:txBody>
          <a:bodyPr/>
          <a:lstStyle>
            <a:lvl1pPr>
              <a:defRPr sz="2400" baseline="0">
                <a:latin typeface="Calibri" panose="020F0502020204030204" pitchFamily="34" charset="0"/>
              </a:defRPr>
            </a:lvl1pPr>
            <a:lvl2pPr>
              <a:defRPr sz="2200" baseline="0">
                <a:latin typeface="Calibri" panose="020F0502020204030204" pitchFamily="34" charset="0"/>
              </a:defRPr>
            </a:lvl2pPr>
            <a:lvl3pPr>
              <a:defRPr sz="2000" baseline="0">
                <a:latin typeface="Calibri" panose="020F0502020204030204" pitchFamily="34" charset="0"/>
              </a:defRPr>
            </a:lvl3pPr>
            <a:lvl4pPr>
              <a:defRPr sz="1800" baseline="0">
                <a:latin typeface="Calibri" panose="020F0502020204030204" pitchFamily="34" charset="0"/>
              </a:defRPr>
            </a:lvl4pPr>
            <a:lvl5pPr>
              <a:defRPr sz="1600" baseline="0">
                <a:latin typeface="Calibri" panose="020F050202020403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9" name="Tijdelijke aanduiding voor tekst 2">
            <a:extLst>
              <a:ext uri="{FF2B5EF4-FFF2-40B4-BE49-F238E27FC236}">
                <a16:creationId xmlns:a16="http://schemas.microsoft.com/office/drawing/2014/main" id="{044AAAFF-D60D-E9E5-22A1-B20C65DFC1D9}"/>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758004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6094BE6C-2CCC-854F-D1F3-C0D134CDFBB1}"/>
              </a:ext>
            </a:extLst>
          </p:cNvPr>
          <p:cNvSpPr>
            <a:spLocks noGrp="1"/>
          </p:cNvSpPr>
          <p:nvPr>
            <p:ph type="pic" idx="1"/>
          </p:nvPr>
        </p:nvSpPr>
        <p:spPr>
          <a:xfrm>
            <a:off x="5183188" y="2166882"/>
            <a:ext cx="6631823" cy="34278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dirty="0"/>
          </a:p>
        </p:txBody>
      </p:sp>
      <p:sp>
        <p:nvSpPr>
          <p:cNvPr id="8" name="Titel 1">
            <a:extLst>
              <a:ext uri="{FF2B5EF4-FFF2-40B4-BE49-F238E27FC236}">
                <a16:creationId xmlns:a16="http://schemas.microsoft.com/office/drawing/2014/main" id="{089B6D88-A6E6-3AB8-F7FE-61C26A79CC2B}"/>
              </a:ext>
            </a:extLst>
          </p:cNvPr>
          <p:cNvSpPr>
            <a:spLocks noGrp="1"/>
          </p:cNvSpPr>
          <p:nvPr>
            <p:ph type="title"/>
          </p:nvPr>
        </p:nvSpPr>
        <p:spPr>
          <a:xfrm>
            <a:off x="551058" y="1046163"/>
            <a:ext cx="10830815"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9" name="Tijdelijke aanduiding voor inhoud 2">
            <a:extLst>
              <a:ext uri="{FF2B5EF4-FFF2-40B4-BE49-F238E27FC236}">
                <a16:creationId xmlns:a16="http://schemas.microsoft.com/office/drawing/2014/main" id="{2520DD47-A2A6-F470-FD89-7D230B0074C1}"/>
              </a:ext>
            </a:extLst>
          </p:cNvPr>
          <p:cNvSpPr>
            <a:spLocks noGrp="1"/>
          </p:cNvSpPr>
          <p:nvPr>
            <p:ph idx="10"/>
          </p:nvPr>
        </p:nvSpPr>
        <p:spPr>
          <a:xfrm>
            <a:off x="551058" y="2166882"/>
            <a:ext cx="4442047" cy="3427801"/>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3706012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te foto links">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6094BE6C-2CCC-854F-D1F3-C0D134CDFBB1}"/>
              </a:ext>
            </a:extLst>
          </p:cNvPr>
          <p:cNvSpPr>
            <a:spLocks noGrp="1"/>
          </p:cNvSpPr>
          <p:nvPr>
            <p:ph type="pic" idx="1"/>
          </p:nvPr>
        </p:nvSpPr>
        <p:spPr>
          <a:xfrm>
            <a:off x="0" y="1199"/>
            <a:ext cx="5286375" cy="68568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dirty="0"/>
          </a:p>
        </p:txBody>
      </p:sp>
      <p:sp>
        <p:nvSpPr>
          <p:cNvPr id="8" name="Titel 1">
            <a:extLst>
              <a:ext uri="{FF2B5EF4-FFF2-40B4-BE49-F238E27FC236}">
                <a16:creationId xmlns:a16="http://schemas.microsoft.com/office/drawing/2014/main" id="{089B6D88-A6E6-3AB8-F7FE-61C26A79CC2B}"/>
              </a:ext>
            </a:extLst>
          </p:cNvPr>
          <p:cNvSpPr>
            <a:spLocks noGrp="1"/>
          </p:cNvSpPr>
          <p:nvPr>
            <p:ph type="title"/>
          </p:nvPr>
        </p:nvSpPr>
        <p:spPr>
          <a:xfrm>
            <a:off x="5700713" y="1517651"/>
            <a:ext cx="5972175"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9" name="Tijdelijke aanduiding voor inhoud 2">
            <a:extLst>
              <a:ext uri="{FF2B5EF4-FFF2-40B4-BE49-F238E27FC236}">
                <a16:creationId xmlns:a16="http://schemas.microsoft.com/office/drawing/2014/main" id="{2520DD47-A2A6-F470-FD89-7D230B0074C1}"/>
              </a:ext>
            </a:extLst>
          </p:cNvPr>
          <p:cNvSpPr>
            <a:spLocks noGrp="1"/>
          </p:cNvSpPr>
          <p:nvPr>
            <p:ph idx="10"/>
          </p:nvPr>
        </p:nvSpPr>
        <p:spPr>
          <a:xfrm>
            <a:off x="5700713" y="2638370"/>
            <a:ext cx="5972175" cy="3427801"/>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2456615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6094BE6C-2CCC-854F-D1F3-C0D134CDFBB1}"/>
              </a:ext>
            </a:extLst>
          </p:cNvPr>
          <p:cNvSpPr>
            <a:spLocks noGrp="1"/>
          </p:cNvSpPr>
          <p:nvPr>
            <p:ph type="pic" idx="1"/>
          </p:nvPr>
        </p:nvSpPr>
        <p:spPr>
          <a:xfrm>
            <a:off x="5183188" y="2166882"/>
            <a:ext cx="7008812" cy="34278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dirty="0"/>
          </a:p>
        </p:txBody>
      </p:sp>
      <p:sp>
        <p:nvSpPr>
          <p:cNvPr id="8" name="Titel 1">
            <a:extLst>
              <a:ext uri="{FF2B5EF4-FFF2-40B4-BE49-F238E27FC236}">
                <a16:creationId xmlns:a16="http://schemas.microsoft.com/office/drawing/2014/main" id="{089B6D88-A6E6-3AB8-F7FE-61C26A79CC2B}"/>
              </a:ext>
            </a:extLst>
          </p:cNvPr>
          <p:cNvSpPr>
            <a:spLocks noGrp="1"/>
          </p:cNvSpPr>
          <p:nvPr>
            <p:ph type="title"/>
          </p:nvPr>
        </p:nvSpPr>
        <p:spPr>
          <a:xfrm>
            <a:off x="551058" y="1046163"/>
            <a:ext cx="10830815" cy="857066"/>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9" name="Tijdelijke aanduiding voor inhoud 2">
            <a:extLst>
              <a:ext uri="{FF2B5EF4-FFF2-40B4-BE49-F238E27FC236}">
                <a16:creationId xmlns:a16="http://schemas.microsoft.com/office/drawing/2014/main" id="{2520DD47-A2A6-F470-FD89-7D230B0074C1}"/>
              </a:ext>
            </a:extLst>
          </p:cNvPr>
          <p:cNvSpPr>
            <a:spLocks noGrp="1"/>
          </p:cNvSpPr>
          <p:nvPr>
            <p:ph idx="10"/>
          </p:nvPr>
        </p:nvSpPr>
        <p:spPr>
          <a:xfrm>
            <a:off x="551058" y="2166882"/>
            <a:ext cx="4442047" cy="3427801"/>
          </a:xfrm>
          <a:prstGeom prst="rect">
            <a:avLst/>
          </a:prstGeom>
        </p:spPr>
        <p:txBody>
          <a:bodyPr/>
          <a:lstStyle>
            <a:lvl1pPr marL="0" indent="0">
              <a:buFontTx/>
              <a:buNone/>
              <a:defRPr sz="2000"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1380638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a:xfrm>
            <a:off x="551059" y="1046163"/>
            <a:ext cx="10686436" cy="628465"/>
          </a:xfrm>
          <a:prstGeom prst="rect">
            <a:avLst/>
          </a:prstGeom>
        </p:spPr>
        <p:txBody>
          <a:bodyPr/>
          <a:lstStyle>
            <a:lvl1pPr>
              <a:defRPr sz="3200" spc="100" baseline="0">
                <a:solidFill>
                  <a:srgbClr val="0E4D99"/>
                </a:solidFill>
                <a:latin typeface="VAGRundschriftDLig" pitchFamily="2" charset="77"/>
              </a:defRPr>
            </a:lvl1pPr>
          </a:lstStyle>
          <a:p>
            <a:r>
              <a:rPr lang="nl-NL"/>
              <a:t>Klik om stijl te bewerken</a:t>
            </a:r>
            <a:endParaRPr lang="en-GB" dirty="0"/>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a:xfrm>
            <a:off x="551059" y="2166883"/>
            <a:ext cx="10515600" cy="3427800"/>
          </a:xfrm>
          <a:prstGeom prst="rect">
            <a:avLst/>
          </a:prstGeom>
        </p:spPr>
        <p:txBody>
          <a:bodyPr/>
          <a:lstStyle>
            <a:lvl1pPr marL="0" indent="0">
              <a:buFontTx/>
              <a:buNone/>
              <a:defRPr sz="2000" baseline="0">
                <a:solidFill>
                  <a:schemeClr val="bg1"/>
                </a:solidFill>
                <a:latin typeface="Calibri" panose="020F0502020204030204" pitchFamily="34" charset="0"/>
              </a:defRPr>
            </a:lvl1pPr>
            <a:lvl2pPr marL="457200" indent="0">
              <a:buFontTx/>
              <a:buNone/>
              <a:defRPr baseline="0">
                <a:latin typeface="Calibri" panose="020F0502020204030204" pitchFamily="34" charset="0"/>
              </a:defRPr>
            </a:lvl2pPr>
            <a:lvl3pPr marL="914400" indent="0">
              <a:buFontTx/>
              <a:buNone/>
              <a:defRPr baseline="0">
                <a:latin typeface="Calibri" panose="020F0502020204030204" pitchFamily="34" charset="0"/>
              </a:defRPr>
            </a:lvl3pPr>
            <a:lvl4pPr marL="1371600" indent="0">
              <a:buFontTx/>
              <a:buNone/>
              <a:defRPr baseline="0">
                <a:latin typeface="Calibri" panose="020F0502020204030204" pitchFamily="34" charset="0"/>
              </a:defRPr>
            </a:lvl4pPr>
            <a:lvl5pPr marL="1828800" indent="0">
              <a:buFontTx/>
              <a:buNone/>
              <a:defRPr baseline="0">
                <a:latin typeface="Calibri" panose="020F0502020204030204" pitchFamily="34" charset="0"/>
              </a:defRPr>
            </a:lvl5pPr>
          </a:lstStyle>
          <a:p>
            <a:pPr lvl="0"/>
            <a:r>
              <a:rPr lang="nl-NL"/>
              <a:t>Klikken om de tekststijl van het model te bewerken</a:t>
            </a:r>
          </a:p>
        </p:txBody>
      </p:sp>
      <p:sp>
        <p:nvSpPr>
          <p:cNvPr id="7" name="Tijdelijke aanduiding voor tekst 2">
            <a:extLst>
              <a:ext uri="{FF2B5EF4-FFF2-40B4-BE49-F238E27FC236}">
                <a16:creationId xmlns:a16="http://schemas.microsoft.com/office/drawing/2014/main" id="{B502EFE4-A6FF-5DB3-282F-B2AACD3A3E8B}"/>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96002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3BE38CE9-8561-F6E0-AD3F-FE01149C8807}"/>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5674770A-7CAF-DC3E-8190-9079638FB064}"/>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78160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kst 2-koloms" preserve="1" userDrawn="1">
  <p:cSld name="Tekst 2-koloms">
    <p:spTree>
      <p:nvGrpSpPr>
        <p:cNvPr id="1" name="Shape 167"/>
        <p:cNvGrpSpPr/>
        <p:nvPr/>
      </p:nvGrpSpPr>
      <p:grpSpPr>
        <a:xfrm>
          <a:off x="0" y="0"/>
          <a:ext cx="0" cy="0"/>
          <a:chOff x="0" y="0"/>
          <a:chExt cx="0" cy="0"/>
        </a:xfrm>
      </p:grpSpPr>
      <p:pic>
        <p:nvPicPr>
          <p:cNvPr id="4" name="Afbeelding 3">
            <a:extLst>
              <a:ext uri="{FF2B5EF4-FFF2-40B4-BE49-F238E27FC236}">
                <a16:creationId xmlns:a16="http://schemas.microsoft.com/office/drawing/2014/main" id="{38EC169D-8AF6-D005-52BD-6D7CB8081EF4}"/>
              </a:ext>
            </a:extLst>
          </p:cNvPr>
          <p:cNvPicPr preferRelativeResize="0">
            <a:picLocks/>
          </p:cNvPicPr>
          <p:nvPr userDrawn="1"/>
        </p:nvPicPr>
        <p:blipFill>
          <a:blip r:embed="rId2" cstate="print">
            <a:extLst>
              <a:ext uri="{28A0092B-C50C-407E-A947-70E740481C1C}">
                <a14:useLocalDpi xmlns:a14="http://schemas.microsoft.com/office/drawing/2010/main"/>
              </a:ext>
            </a:extLst>
          </a:blip>
          <a:srcRect/>
          <a:stretch/>
        </p:blipFill>
        <p:spPr>
          <a:xfrm>
            <a:off x="462" y="1464790"/>
            <a:ext cx="12191537" cy="4495336"/>
          </a:xfrm>
          <a:prstGeom prst="rect">
            <a:avLst/>
          </a:prstGeom>
        </p:spPr>
      </p:pic>
      <p:sp>
        <p:nvSpPr>
          <p:cNvPr id="2" name="Tekstvak 1">
            <a:extLst>
              <a:ext uri="{FF2B5EF4-FFF2-40B4-BE49-F238E27FC236}">
                <a16:creationId xmlns:a16="http://schemas.microsoft.com/office/drawing/2014/main" id="{0AFA7871-7F54-2F22-EB9C-9BFDA028E55E}"/>
              </a:ext>
            </a:extLst>
          </p:cNvPr>
          <p:cNvSpPr txBox="1"/>
          <p:nvPr userDrawn="1"/>
        </p:nvSpPr>
        <p:spPr>
          <a:xfrm>
            <a:off x="337886" y="6242233"/>
            <a:ext cx="2919664" cy="338554"/>
          </a:xfrm>
          <a:prstGeom prst="rect">
            <a:avLst/>
          </a:prstGeom>
          <a:noFill/>
        </p:spPr>
        <p:txBody>
          <a:bodyPr wrap="square" rtlCol="0">
            <a:spAutoFit/>
          </a:bodyPr>
          <a:lstStyle/>
          <a:p>
            <a:r>
              <a:rPr lang="nl-NL" sz="1600" u="none" kern="2000" baseline="0" dirty="0">
                <a:solidFill>
                  <a:srgbClr val="0F4D99"/>
                </a:solidFill>
                <a:effectLst/>
                <a:latin typeface="Calibri" panose="020F0502020204030204" pitchFamily="34" charset="0"/>
                <a:ea typeface="+mn-ea"/>
                <a:cs typeface="+mn-cs"/>
              </a:rPr>
              <a:t>info@dietz.nl        www.dietz.nl</a:t>
            </a:r>
          </a:p>
        </p:txBody>
      </p:sp>
    </p:spTree>
    <p:extLst>
      <p:ext uri="{BB962C8B-B14F-4D97-AF65-F5344CB8AC3E}">
        <p14:creationId xmlns:p14="http://schemas.microsoft.com/office/powerpoint/2010/main" val="159009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C151D-4233-F292-BE96-A56432B38766}"/>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383534B1-F9BB-2A1D-C7AA-AA4B432CF8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E1533BC1-027A-2762-CEAC-FE10ECE38BEA}"/>
              </a:ext>
            </a:extLst>
          </p:cNvPr>
          <p:cNvSpPr>
            <a:spLocks noGrp="1"/>
          </p:cNvSpPr>
          <p:nvPr>
            <p:ph type="dt" sz="half" idx="10"/>
          </p:nvPr>
        </p:nvSpPr>
        <p:spPr/>
        <p:txBody>
          <a:bodyPr/>
          <a:lstStyle/>
          <a:p>
            <a:fld id="{104AD72F-CB59-4219-9F9C-364FA483ADD9}" type="datetimeFigureOut">
              <a:rPr lang="en-GB" smtClean="0"/>
              <a:t>26/03/2026</a:t>
            </a:fld>
            <a:endParaRPr lang="en-GB"/>
          </a:p>
        </p:txBody>
      </p:sp>
      <p:sp>
        <p:nvSpPr>
          <p:cNvPr id="5" name="Tijdelijke aanduiding voor voettekst 4">
            <a:extLst>
              <a:ext uri="{FF2B5EF4-FFF2-40B4-BE49-F238E27FC236}">
                <a16:creationId xmlns:a16="http://schemas.microsoft.com/office/drawing/2014/main" id="{786E2D1C-0671-B794-2B70-B648B607B891}"/>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53BF7D4-A2AE-C208-637E-1497EF54481E}"/>
              </a:ext>
            </a:extLst>
          </p:cNvPr>
          <p:cNvSpPr>
            <a:spLocks noGrp="1"/>
          </p:cNvSpPr>
          <p:nvPr>
            <p:ph type="sldNum" sz="quarter" idx="12"/>
          </p:nvPr>
        </p:nvSpPr>
        <p:spPr/>
        <p:txBody>
          <a:bodyPr/>
          <a:lstStyle/>
          <a:p>
            <a:fld id="{50AB15F9-9456-44A9-B380-F89A3CFC5B97}" type="slidenum">
              <a:rPr lang="en-GB" smtClean="0"/>
              <a:t>‹nr.›</a:t>
            </a:fld>
            <a:endParaRPr lang="en-GB"/>
          </a:p>
        </p:txBody>
      </p:sp>
    </p:spTree>
    <p:extLst>
      <p:ext uri="{BB962C8B-B14F-4D97-AF65-F5344CB8AC3E}">
        <p14:creationId xmlns:p14="http://schemas.microsoft.com/office/powerpoint/2010/main" val="4072915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kst bullet list">
  <p:cSld name="Tekst bullet list">
    <p:spTree>
      <p:nvGrpSpPr>
        <p:cNvPr id="1" name="Shape 171"/>
        <p:cNvGrpSpPr/>
        <p:nvPr/>
      </p:nvGrpSpPr>
      <p:grpSpPr>
        <a:xfrm>
          <a:off x="0" y="0"/>
          <a:ext cx="0" cy="0"/>
          <a:chOff x="0" y="0"/>
          <a:chExt cx="0" cy="0"/>
        </a:xfrm>
      </p:grpSpPr>
      <p:sp>
        <p:nvSpPr>
          <p:cNvPr id="172" name="Google Shape;172;p29"/>
          <p:cNvSpPr txBox="1">
            <a:spLocks noGrp="1"/>
          </p:cNvSpPr>
          <p:nvPr>
            <p:ph type="ctrTitle"/>
          </p:nvPr>
        </p:nvSpPr>
        <p:spPr>
          <a:xfrm>
            <a:off x="1619999" y="648000"/>
            <a:ext cx="9876907" cy="7012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9"/>
          <p:cNvSpPr txBox="1">
            <a:spLocks noGrp="1"/>
          </p:cNvSpPr>
          <p:nvPr>
            <p:ph type="subTitle" idx="1"/>
          </p:nvPr>
        </p:nvSpPr>
        <p:spPr>
          <a:xfrm>
            <a:off x="1620000" y="1440000"/>
            <a:ext cx="9876905" cy="5005405"/>
          </a:xfrm>
          <a:prstGeom prst="rect">
            <a:avLst/>
          </a:prstGeom>
          <a:noFill/>
          <a:ln>
            <a:noFill/>
          </a:ln>
        </p:spPr>
        <p:txBody>
          <a:bodyPr spcFirstLastPara="1" wrap="square" lIns="0" tIns="0" rIns="0" bIns="0" anchor="t" anchorCtr="0">
            <a:noAutofit/>
          </a:bodyPr>
          <a:lstStyle>
            <a:lvl1pPr lvl="0" algn="l">
              <a:lnSpc>
                <a:spcPct val="150000"/>
              </a:lnSpc>
              <a:spcBef>
                <a:spcPts val="0"/>
              </a:spcBef>
              <a:spcAft>
                <a:spcPts val="0"/>
              </a:spcAft>
              <a:buClr>
                <a:schemeClr val="dk1"/>
              </a:buClr>
              <a:buSzPts val="1800"/>
              <a:buFont typeface="Arial"/>
              <a:buChar char="•"/>
              <a:defRPr sz="1800"/>
            </a:lvl1pPr>
            <a:lvl2pPr lvl="1" algn="l">
              <a:lnSpc>
                <a:spcPct val="120000"/>
              </a:lnSpc>
              <a:spcBef>
                <a:spcPts val="2000"/>
              </a:spcBef>
              <a:spcAft>
                <a:spcPts val="0"/>
              </a:spcAft>
              <a:buClr>
                <a:schemeClr val="dk1"/>
              </a:buClr>
              <a:buSzPts val="1800"/>
              <a:buFont typeface="Arial"/>
              <a:buChar char="•"/>
              <a:defRPr sz="1800"/>
            </a:lvl2pPr>
            <a:lvl3pPr lvl="2" algn="l">
              <a:lnSpc>
                <a:spcPct val="120000"/>
              </a:lnSpc>
              <a:spcBef>
                <a:spcPts val="2000"/>
              </a:spcBef>
              <a:spcAft>
                <a:spcPts val="0"/>
              </a:spcAft>
              <a:buClr>
                <a:schemeClr val="dk1"/>
              </a:buClr>
              <a:buSzPts val="1800"/>
              <a:buFont typeface="Arial"/>
              <a:buChar char="•"/>
              <a:defRPr sz="1800"/>
            </a:lvl3pPr>
            <a:lvl4pPr lvl="3" algn="l">
              <a:lnSpc>
                <a:spcPct val="120000"/>
              </a:lnSpc>
              <a:spcBef>
                <a:spcPts val="2000"/>
              </a:spcBef>
              <a:spcAft>
                <a:spcPts val="0"/>
              </a:spcAft>
              <a:buClr>
                <a:schemeClr val="dk1"/>
              </a:buClr>
              <a:buSzPts val="1800"/>
              <a:buFont typeface="Arial"/>
              <a:buChar char="•"/>
              <a:defRPr sz="1800"/>
            </a:lvl4pPr>
            <a:lvl5pPr lvl="4" algn="l">
              <a:lnSpc>
                <a:spcPct val="120000"/>
              </a:lnSpc>
              <a:spcBef>
                <a:spcPts val="2000"/>
              </a:spcBef>
              <a:spcAft>
                <a:spcPts val="0"/>
              </a:spcAft>
              <a:buClr>
                <a:schemeClr val="dk1"/>
              </a:buClr>
              <a:buSzPts val="1800"/>
              <a:buFont typeface="Arial"/>
              <a:buChar char="•"/>
              <a:defRPr sz="1800"/>
            </a:lvl5pPr>
            <a:lvl6pPr lvl="5" algn="ctr">
              <a:lnSpc>
                <a:spcPct val="90000"/>
              </a:lnSpc>
              <a:spcBef>
                <a:spcPts val="2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74" name="Google Shape;174;p29"/>
          <p:cNvSpPr txBox="1">
            <a:spLocks noGrp="1"/>
          </p:cNvSpPr>
          <p:nvPr>
            <p:ph type="sldNum" idx="12"/>
          </p:nvPr>
        </p:nvSpPr>
        <p:spPr>
          <a:xfrm>
            <a:off x="576000" y="5112000"/>
            <a:ext cx="474518" cy="365125"/>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‹nr.›</a:t>
            </a:fld>
            <a:endParaRPr/>
          </a:p>
        </p:txBody>
      </p:sp>
    </p:spTree>
    <p:extLst>
      <p:ext uri="{BB962C8B-B14F-4D97-AF65-F5344CB8AC3E}">
        <p14:creationId xmlns:p14="http://schemas.microsoft.com/office/powerpoint/2010/main" val="47927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02B60EDB-58FA-D91C-8963-50382887851B}"/>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377C949C-4410-2BDD-5F02-ABA6EFBFDA2C}"/>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428789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006B9DC9-932D-03DF-BE7A-392A3016324A}"/>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E0E34C9A-5BF9-F3E9-A487-EB4B02671D5D}"/>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2417849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D6103647-13D3-D062-62B4-763509F974B9}"/>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F412722C-A72D-5B32-5054-C5BE536D689D}"/>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14829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464790"/>
            <a:ext cx="12191999"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007913AE-B1D0-0275-D190-DA0E8EF77FBB}"/>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09418F14-6F38-9D15-964D-2478ED734420}"/>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98851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468B3F-4DA7-D253-0DA4-8F602C3DB5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464790"/>
            <a:ext cx="12193200" cy="4495336"/>
          </a:xfrm>
          <a:prstGeom prst="rect">
            <a:avLst/>
          </a:prstGeom>
        </p:spPr>
      </p:pic>
      <p:sp>
        <p:nvSpPr>
          <p:cNvPr id="8" name="Rechthoek 7">
            <a:extLst>
              <a:ext uri="{FF2B5EF4-FFF2-40B4-BE49-F238E27FC236}">
                <a16:creationId xmlns:a16="http://schemas.microsoft.com/office/drawing/2014/main" id="{8403EF2B-99F4-8BD5-403B-340A4888512B}"/>
              </a:ext>
            </a:extLst>
          </p:cNvPr>
          <p:cNvSpPr/>
          <p:nvPr userDrawn="1"/>
        </p:nvSpPr>
        <p:spPr>
          <a:xfrm>
            <a:off x="2900855" y="3598333"/>
            <a:ext cx="9291145" cy="1568577"/>
          </a:xfrm>
          <a:prstGeom prst="rect">
            <a:avLst/>
          </a:prstGeom>
          <a:solidFill>
            <a:srgbClr val="0F4D99">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000"/>
            <a:endParaRPr lang="en-GB" sz="2800" dirty="0">
              <a:solidFill>
                <a:schemeClr val="bg1"/>
              </a:solidFill>
            </a:endParaRPr>
          </a:p>
        </p:txBody>
      </p:sp>
      <p:sp>
        <p:nvSpPr>
          <p:cNvPr id="13" name="Tijdelijke aanduiding voor tekst 2">
            <a:extLst>
              <a:ext uri="{FF2B5EF4-FFF2-40B4-BE49-F238E27FC236}">
                <a16:creationId xmlns:a16="http://schemas.microsoft.com/office/drawing/2014/main" id="{1EAEB368-7E3A-4DA3-71CB-C48B073D9AD8}"/>
              </a:ext>
            </a:extLst>
          </p:cNvPr>
          <p:cNvSpPr>
            <a:spLocks noGrp="1"/>
          </p:cNvSpPr>
          <p:nvPr>
            <p:ph type="body" idx="10"/>
          </p:nvPr>
        </p:nvSpPr>
        <p:spPr>
          <a:xfrm>
            <a:off x="551059" y="6220509"/>
            <a:ext cx="4201694" cy="339779"/>
          </a:xfrm>
          <a:prstGeom prst="rect">
            <a:avLst/>
          </a:prstGeom>
        </p:spPr>
        <p:txBody>
          <a:bodyPr anchor="t"/>
          <a:lstStyle>
            <a:lvl1pPr marL="0" indent="0">
              <a:buNone/>
              <a:defRPr sz="1400" b="0" i="0">
                <a:solidFill>
                  <a:srgbClr val="0E4D9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 name="Tijdelijke aanduiding voor titel 1">
            <a:extLst>
              <a:ext uri="{FF2B5EF4-FFF2-40B4-BE49-F238E27FC236}">
                <a16:creationId xmlns:a16="http://schemas.microsoft.com/office/drawing/2014/main" id="{B12863A0-B6A5-6DE9-1A74-B9702AB3DE10}"/>
              </a:ext>
            </a:extLst>
          </p:cNvPr>
          <p:cNvSpPr>
            <a:spLocks noGrp="1"/>
          </p:cNvSpPr>
          <p:nvPr>
            <p:ph type="title"/>
          </p:nvPr>
        </p:nvSpPr>
        <p:spPr>
          <a:xfrm>
            <a:off x="3136604" y="3761526"/>
            <a:ext cx="8445796" cy="698362"/>
          </a:xfrm>
          <a:prstGeom prst="rect">
            <a:avLst/>
          </a:prstGeom>
        </p:spPr>
        <p:txBody>
          <a:bodyPr vert="horz" lIns="91440" tIns="45720" rIns="91440" bIns="45720" rtlCol="0" anchor="ctr">
            <a:normAutofit/>
          </a:bodyPr>
          <a:lstStyle>
            <a:lvl1pPr>
              <a:defRPr sz="2800" b="0" i="0" spc="100" baseline="0">
                <a:solidFill>
                  <a:schemeClr val="bg1"/>
                </a:solidFill>
                <a:latin typeface="VAGRundschriftDLig" pitchFamily="2" charset="77"/>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3BDD200B-9683-647D-E4AF-2B4E9C95095C}"/>
              </a:ext>
            </a:extLst>
          </p:cNvPr>
          <p:cNvSpPr>
            <a:spLocks noGrp="1"/>
          </p:cNvSpPr>
          <p:nvPr>
            <p:ph type="body" idx="1"/>
          </p:nvPr>
        </p:nvSpPr>
        <p:spPr>
          <a:xfrm>
            <a:off x="3136604" y="4520814"/>
            <a:ext cx="8445796" cy="525482"/>
          </a:xfrm>
          <a:prstGeom prst="rect">
            <a:avLst/>
          </a:prstGeom>
        </p:spPr>
        <p:txBody>
          <a:bodyPr anchor="t"/>
          <a:lstStyle>
            <a:lvl1pPr marL="0" indent="0">
              <a:buNone/>
              <a:defRPr sz="1800" b="0" i="0">
                <a:solidFill>
                  <a:schemeClr val="bg1"/>
                </a:solidFill>
                <a:latin typeface="Avenir"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extLst>
      <p:ext uri="{BB962C8B-B14F-4D97-AF65-F5344CB8AC3E}">
        <p14:creationId xmlns:p14="http://schemas.microsoft.com/office/powerpoint/2010/main" val="3910108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861D81F-532D-332B-E0F5-07A66A69C16B}"/>
              </a:ext>
            </a:extLst>
          </p:cNvPr>
          <p:cNvPicPr>
            <a:picLocks noChangeAspect="1"/>
          </p:cNvPicPr>
          <p:nvPr userDrawn="1"/>
        </p:nvPicPr>
        <p:blipFill>
          <a:blip r:embed="rId44"/>
          <a:stretch>
            <a:fillRect/>
          </a:stretch>
        </p:blipFill>
        <p:spPr>
          <a:xfrm>
            <a:off x="9766852" y="352866"/>
            <a:ext cx="2142833" cy="592430"/>
          </a:xfrm>
          <a:prstGeom prst="rect">
            <a:avLst/>
          </a:prstGeom>
        </p:spPr>
      </p:pic>
      <p:pic>
        <p:nvPicPr>
          <p:cNvPr id="10" name="Afbeelding 9">
            <a:extLst>
              <a:ext uri="{FF2B5EF4-FFF2-40B4-BE49-F238E27FC236}">
                <a16:creationId xmlns:a16="http://schemas.microsoft.com/office/drawing/2014/main" id="{2D5B0308-98C3-539F-736D-3E2CD8B2ABBB}"/>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10458450" y="6368689"/>
            <a:ext cx="1388117" cy="93581"/>
          </a:xfrm>
          <a:prstGeom prst="rect">
            <a:avLst/>
          </a:prstGeom>
        </p:spPr>
      </p:pic>
    </p:spTree>
    <p:extLst>
      <p:ext uri="{BB962C8B-B14F-4D97-AF65-F5344CB8AC3E}">
        <p14:creationId xmlns:p14="http://schemas.microsoft.com/office/powerpoint/2010/main" val="999377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hyperlink" Target="https://8rhk.nl/visie/"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hyperlink" Target="https://8rhk.nl/wp-content/uploads/2023/03/Regionale-Woonagenda-Achterhoek_december-2022.pdf" TargetMode="Externa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hyperlink" Target="https://www.companen.nl/downloads/197.106/Woon_en_Vastgoedmonitor_2025_najaarsupdate.pdf"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https://www.volkshuisvestingnederland.nl/onderwerpen/aanpak-woningnood/versnellen-woningbouw/pilot-parallel-plann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hyperlink" Target="https://parallelplannen.nl/achtergrond/" TargetMode="Externa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hyperlink" Target="https://parallelplannen.nl/achtergron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nl/url?sa=i&amp;rct=j&amp;q=&amp;esrc=s&amp;source=images&amp;cd=&amp;ved=2ahUKEwiuu-XoiMHhAhVGJFAKHUnMBLgQjRx6BAgBEAU&amp;url=https://www.arenalokaal.nl/arena/nieuws/regio-oss-uden/landerd/schaijk/chris-school-neemt-initiatief-voor-cpo-bouwplan-omgang-schaijk&amp;psig=AOvVaw0g3LimnO2Od4X4zQ2SUZDI&amp;ust=1554832561021791" TargetMode="Externa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hyperlink" Target="https://www.rli.nl/sites/default/files/Rli%20advies%20De%20uitvoering%20aan%20zet_omgaan%20met%20belemmeringen%20bij%20de%20uitvoering%20van%20beleid%20in%20de%20fysieke%20leefomgeving_0.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4.png"/><Relationship Id="rId5" Type="http://schemas.openxmlformats.org/officeDocument/2006/relationships/hyperlink" Target="https://8rhk.nl/wp-content/uploads/2026/01/RPA-Toekomstverhaal-regio-Achterhoek.pdf" TargetMode="Externa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38B7146-367C-E417-0CD9-211B20E91456}"/>
              </a:ext>
            </a:extLst>
          </p:cNvPr>
          <p:cNvSpPr>
            <a:spLocks noGrp="1"/>
          </p:cNvSpPr>
          <p:nvPr>
            <p:ph type="body" idx="10"/>
          </p:nvPr>
        </p:nvSpPr>
        <p:spPr/>
        <p:txBody>
          <a:bodyPr/>
          <a:lstStyle/>
          <a:p>
            <a:r>
              <a:rPr lang="nl-NL" dirty="0"/>
              <a:t>26 maart 2026</a:t>
            </a:r>
          </a:p>
        </p:txBody>
      </p:sp>
      <p:sp>
        <p:nvSpPr>
          <p:cNvPr id="3" name="Titel 2">
            <a:extLst>
              <a:ext uri="{FF2B5EF4-FFF2-40B4-BE49-F238E27FC236}">
                <a16:creationId xmlns:a16="http://schemas.microsoft.com/office/drawing/2014/main" id="{7F31FBE4-6CA1-6235-B695-5EDF5E25BC7B}"/>
              </a:ext>
            </a:extLst>
          </p:cNvPr>
          <p:cNvSpPr>
            <a:spLocks noGrp="1"/>
          </p:cNvSpPr>
          <p:nvPr>
            <p:ph type="title"/>
          </p:nvPr>
        </p:nvSpPr>
        <p:spPr/>
        <p:txBody>
          <a:bodyPr>
            <a:normAutofit fontScale="90000"/>
          </a:bodyPr>
          <a:lstStyle/>
          <a:p>
            <a:r>
              <a:rPr lang="nl-NL" dirty="0">
                <a:latin typeface="VAGRundschriftDLig"/>
              </a:rPr>
              <a:t>Werken onder de omgevingswet; </a:t>
            </a:r>
            <a:br>
              <a:rPr lang="nl-NL" dirty="0">
                <a:latin typeface="VAGRundschriftDLig"/>
              </a:rPr>
            </a:br>
            <a:r>
              <a:rPr lang="nl-NL" dirty="0" err="1">
                <a:latin typeface="VAGRundschriftDLig"/>
              </a:rPr>
              <a:t>uitnodigingsplanogie</a:t>
            </a:r>
            <a:r>
              <a:rPr lang="nl-NL" dirty="0">
                <a:latin typeface="VAGRundschriftDLig"/>
              </a:rPr>
              <a:t> en parallel plannen </a:t>
            </a:r>
            <a:endParaRPr lang="nl-NL" dirty="0"/>
          </a:p>
        </p:txBody>
      </p:sp>
      <p:sp>
        <p:nvSpPr>
          <p:cNvPr id="4" name="Tijdelijke aanduiding voor tekst 3">
            <a:extLst>
              <a:ext uri="{FF2B5EF4-FFF2-40B4-BE49-F238E27FC236}">
                <a16:creationId xmlns:a16="http://schemas.microsoft.com/office/drawing/2014/main" id="{8899F69D-CBC3-791D-2DED-7090E73917CB}"/>
              </a:ext>
            </a:extLst>
          </p:cNvPr>
          <p:cNvSpPr>
            <a:spLocks noGrp="1"/>
          </p:cNvSpPr>
          <p:nvPr>
            <p:ph type="body" idx="1"/>
          </p:nvPr>
        </p:nvSpPr>
        <p:spPr/>
        <p:txBody>
          <a:bodyPr lIns="91440" tIns="45720" rIns="91440" bIns="45720" anchor="t"/>
          <a:lstStyle/>
          <a:p>
            <a:r>
              <a:rPr lang="nl-NL" dirty="0"/>
              <a:t>Samen sneller bouwen in de Achterhoek</a:t>
            </a:r>
          </a:p>
        </p:txBody>
      </p:sp>
      <p:pic>
        <p:nvPicPr>
          <p:cNvPr id="1026" name="Picture 2" descr="8RHK ambassadeurs">
            <a:extLst>
              <a:ext uri="{FF2B5EF4-FFF2-40B4-BE49-F238E27FC236}">
                <a16:creationId xmlns:a16="http://schemas.microsoft.com/office/drawing/2014/main" id="{9A393722-BC21-43EE-6E2E-090C793BC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 y="174031"/>
            <a:ext cx="2727960" cy="108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18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547D-97CD-EC36-14FD-6D1246593D3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B6A65A7-9378-01F6-BECA-A0606AE1E4CF}"/>
              </a:ext>
            </a:extLst>
          </p:cNvPr>
          <p:cNvSpPr txBox="1"/>
          <p:nvPr/>
        </p:nvSpPr>
        <p:spPr>
          <a:xfrm>
            <a:off x="777240" y="1443841"/>
            <a:ext cx="823645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Voorstel: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Kennis te nemen van het Ruimtelijk Perspectief Achterhoek, bestaande uit het Toekomstverhaal Achterhoek 2100 en de Handleiding Toekomstverhaal Achterhoek 2100-RPA.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2. De </a:t>
            </a:r>
            <a:r>
              <a:rPr kumimoji="0" lang="nl-NL" sz="1800" b="1" i="1" u="none" strike="noStrike" kern="1200" cap="none" spc="0" normalizeH="0" baseline="0" noProof="0" dirty="0">
                <a:ln>
                  <a:noFill/>
                </a:ln>
                <a:solidFill>
                  <a:prstClr val="black"/>
                </a:solidFill>
                <a:effectLst/>
                <a:uLnTx/>
                <a:uFillTx/>
                <a:latin typeface="Calibri"/>
                <a:ea typeface="+mn-ea"/>
                <a:cs typeface="+mn-cs"/>
              </a:rPr>
              <a:t>intentie</a:t>
            </a:r>
            <a:r>
              <a:rPr kumimoji="0" lang="nl-NL" sz="1800" b="0" i="1" u="none" strike="noStrike" kern="1200" cap="none" spc="0" normalizeH="0" baseline="0" noProof="0" dirty="0">
                <a:ln>
                  <a:noFill/>
                </a:ln>
                <a:solidFill>
                  <a:prstClr val="black"/>
                </a:solidFill>
                <a:effectLst/>
                <a:uLnTx/>
                <a:uFillTx/>
                <a:latin typeface="Calibri"/>
                <a:ea typeface="+mn-ea"/>
                <a:cs typeface="+mn-cs"/>
              </a:rPr>
              <a:t> uit te spreken om samen met de acht </a:t>
            </a:r>
            <a:r>
              <a:rPr kumimoji="0" lang="nl-NL" sz="1800" b="0" i="1" u="none" strike="noStrike" kern="1200" cap="none" spc="0" normalizeH="0" baseline="0" noProof="0" dirty="0" err="1">
                <a:ln>
                  <a:noFill/>
                </a:ln>
                <a:solidFill>
                  <a:prstClr val="black"/>
                </a:solidFill>
                <a:effectLst/>
                <a:uLnTx/>
                <a:uFillTx/>
                <a:latin typeface="Calibri"/>
                <a:ea typeface="+mn-ea"/>
                <a:cs typeface="+mn-cs"/>
              </a:rPr>
              <a:t>Achterhoekse</a:t>
            </a:r>
            <a:r>
              <a:rPr kumimoji="0" lang="nl-NL" sz="1800" b="0" i="1" u="none" strike="noStrike" kern="1200" cap="none" spc="0" normalizeH="0" baseline="0" noProof="0" dirty="0">
                <a:ln>
                  <a:noFill/>
                </a:ln>
                <a:solidFill>
                  <a:prstClr val="black"/>
                </a:solidFill>
                <a:effectLst/>
                <a:uLnTx/>
                <a:uFillTx/>
                <a:latin typeface="Calibri"/>
                <a:ea typeface="+mn-ea"/>
                <a:cs typeface="+mn-cs"/>
              </a:rPr>
              <a:t> gemeenten en het Waterschap de regionale ruimtelijke opgaven op basis van het Ruimtelijk Perspectief Achterhoek op te pakken.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nl-NL"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Beoogd(e) effect(en):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Calibri"/>
                <a:ea typeface="+mn-ea"/>
                <a:cs typeface="+mn-cs"/>
              </a:rPr>
              <a:t>Door middel van een sterk Achterhoeks verhaal over hoe we de ruimtelijke toekomst van de regio zien, kunnen we sneller en beter reageren op ontwikkelingen bij het Rijk en de provincie Gelderland. Zoals wanneer de </a:t>
            </a:r>
            <a:r>
              <a:rPr kumimoji="0" lang="nl-NL" sz="1800" b="0" i="1" u="none" strike="noStrike" kern="1200" cap="none" spc="0" normalizeH="0" baseline="0" noProof="0" dirty="0" err="1">
                <a:ln>
                  <a:noFill/>
                </a:ln>
                <a:solidFill>
                  <a:prstClr val="black"/>
                </a:solidFill>
                <a:effectLst/>
                <a:uLnTx/>
                <a:uFillTx/>
                <a:latin typeface="Calibri"/>
                <a:ea typeface="+mn-ea"/>
                <a:cs typeface="+mn-cs"/>
              </a:rPr>
              <a:t>Achterhoekse</a:t>
            </a:r>
            <a:r>
              <a:rPr kumimoji="0" lang="nl-NL" sz="1800" b="0" i="1" u="none" strike="noStrike" kern="1200" cap="none" spc="0" normalizeH="0" baseline="0" noProof="0" dirty="0">
                <a:ln>
                  <a:noFill/>
                </a:ln>
                <a:solidFill>
                  <a:prstClr val="black"/>
                </a:solidFill>
                <a:effectLst/>
                <a:uLnTx/>
                <a:uFillTx/>
                <a:latin typeface="Calibri"/>
                <a:ea typeface="+mn-ea"/>
                <a:cs typeface="+mn-cs"/>
              </a:rPr>
              <a:t> bijdrage aan het regioarrangement, ruimtelijk arrangement en de Nota Ruimte gevraagd wordt en er zich subsidiekansen voordoen.</a:t>
            </a:r>
          </a:p>
        </p:txBody>
      </p:sp>
    </p:spTree>
    <p:extLst>
      <p:ext uri="{BB962C8B-B14F-4D97-AF65-F5344CB8AC3E}">
        <p14:creationId xmlns:p14="http://schemas.microsoft.com/office/powerpoint/2010/main" val="70199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E8BC7-DF66-4833-7500-F04CF501F4F6}"/>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5A52B3D9-5263-8111-4B97-E64156A8662C}"/>
              </a:ext>
            </a:extLst>
          </p:cNvPr>
          <p:cNvPicPr>
            <a:picLocks noChangeAspect="1"/>
          </p:cNvPicPr>
          <p:nvPr/>
        </p:nvPicPr>
        <p:blipFill>
          <a:blip r:embed="rId3"/>
          <a:stretch>
            <a:fillRect/>
          </a:stretch>
        </p:blipFill>
        <p:spPr>
          <a:xfrm>
            <a:off x="234613" y="0"/>
            <a:ext cx="2964853" cy="6858000"/>
          </a:xfrm>
          <a:prstGeom prst="rect">
            <a:avLst/>
          </a:prstGeom>
        </p:spPr>
      </p:pic>
      <p:pic>
        <p:nvPicPr>
          <p:cNvPr id="7" name="Afbeelding 6">
            <a:extLst>
              <a:ext uri="{FF2B5EF4-FFF2-40B4-BE49-F238E27FC236}">
                <a16:creationId xmlns:a16="http://schemas.microsoft.com/office/drawing/2014/main" id="{5323A50E-989C-39C1-9EAF-D201091F68EF}"/>
              </a:ext>
            </a:extLst>
          </p:cNvPr>
          <p:cNvPicPr>
            <a:picLocks noChangeAspect="1"/>
          </p:cNvPicPr>
          <p:nvPr/>
        </p:nvPicPr>
        <p:blipFill>
          <a:blip r:embed="rId4"/>
          <a:stretch>
            <a:fillRect/>
          </a:stretch>
        </p:blipFill>
        <p:spPr>
          <a:xfrm>
            <a:off x="3332413" y="0"/>
            <a:ext cx="2963708" cy="2976880"/>
          </a:xfrm>
          <a:prstGeom prst="rect">
            <a:avLst/>
          </a:prstGeom>
        </p:spPr>
      </p:pic>
      <p:pic>
        <p:nvPicPr>
          <p:cNvPr id="2050" name="Picture 2">
            <a:extLst>
              <a:ext uri="{FF2B5EF4-FFF2-40B4-BE49-F238E27FC236}">
                <a16:creationId xmlns:a16="http://schemas.microsoft.com/office/drawing/2014/main" id="{6655ADE1-E426-88EB-D574-CBB87CE3D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023" y="3068320"/>
            <a:ext cx="6329749" cy="356048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7B8E8B23-7185-37E8-E8AD-84A1FBB3A5E9}"/>
              </a:ext>
            </a:extLst>
          </p:cNvPr>
          <p:cNvSpPr txBox="1"/>
          <p:nvPr/>
        </p:nvSpPr>
        <p:spPr>
          <a:xfrm>
            <a:off x="10353040" y="6505694"/>
            <a:ext cx="2032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6"/>
              </a:rPr>
              <a:t>https://8rhk.nl/visie/</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3619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9A28-D8BF-31BE-FA99-2C2F160AF57B}"/>
            </a:ext>
          </a:extLst>
        </p:cNvPr>
        <p:cNvGrpSpPr/>
        <p:nvPr/>
      </p:nvGrpSpPr>
      <p:grpSpPr>
        <a:xfrm>
          <a:off x="0" y="0"/>
          <a:ext cx="0" cy="0"/>
          <a:chOff x="0" y="0"/>
          <a:chExt cx="0" cy="0"/>
        </a:xfrm>
      </p:grpSpPr>
      <p:pic>
        <p:nvPicPr>
          <p:cNvPr id="11" name="Afbeelding 10">
            <a:extLst>
              <a:ext uri="{FF2B5EF4-FFF2-40B4-BE49-F238E27FC236}">
                <a16:creationId xmlns:a16="http://schemas.microsoft.com/office/drawing/2014/main" id="{17CD4BF0-478D-BE93-B972-3C25918C3377}"/>
              </a:ext>
            </a:extLst>
          </p:cNvPr>
          <p:cNvPicPr>
            <a:picLocks noChangeAspect="1"/>
          </p:cNvPicPr>
          <p:nvPr/>
        </p:nvPicPr>
        <p:blipFill>
          <a:blip r:embed="rId3"/>
          <a:stretch>
            <a:fillRect/>
          </a:stretch>
        </p:blipFill>
        <p:spPr>
          <a:xfrm>
            <a:off x="121809" y="213360"/>
            <a:ext cx="4222125" cy="2966720"/>
          </a:xfrm>
          <a:prstGeom prst="rect">
            <a:avLst/>
          </a:prstGeom>
        </p:spPr>
      </p:pic>
      <p:pic>
        <p:nvPicPr>
          <p:cNvPr id="4" name="Afbeelding 3">
            <a:extLst>
              <a:ext uri="{FF2B5EF4-FFF2-40B4-BE49-F238E27FC236}">
                <a16:creationId xmlns:a16="http://schemas.microsoft.com/office/drawing/2014/main" id="{0F3509DD-9CC2-874C-1CF6-FB3CE4625BC2}"/>
              </a:ext>
            </a:extLst>
          </p:cNvPr>
          <p:cNvPicPr>
            <a:picLocks noChangeAspect="1"/>
          </p:cNvPicPr>
          <p:nvPr/>
        </p:nvPicPr>
        <p:blipFill>
          <a:blip r:embed="rId4"/>
          <a:stretch>
            <a:fillRect/>
          </a:stretch>
        </p:blipFill>
        <p:spPr>
          <a:xfrm>
            <a:off x="121809" y="3429000"/>
            <a:ext cx="10190591" cy="2534024"/>
          </a:xfrm>
          <a:prstGeom prst="rect">
            <a:avLst/>
          </a:prstGeom>
        </p:spPr>
      </p:pic>
      <p:sp>
        <p:nvSpPr>
          <p:cNvPr id="6" name="Tekstvak 5">
            <a:extLst>
              <a:ext uri="{FF2B5EF4-FFF2-40B4-BE49-F238E27FC236}">
                <a16:creationId xmlns:a16="http://schemas.microsoft.com/office/drawing/2014/main" id="{22C6088D-0C9F-5696-B49F-E088C41637FB}"/>
              </a:ext>
            </a:extLst>
          </p:cNvPr>
          <p:cNvSpPr txBox="1"/>
          <p:nvPr/>
        </p:nvSpPr>
        <p:spPr>
          <a:xfrm>
            <a:off x="6096000" y="6470729"/>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5"/>
              </a:rPr>
              <a:t>https://8rhk.nl/wp-content/uploads/2023/03/Regionale-Woonagenda-Achterhoek_december-2022.pdf</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79021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0984-F6D0-2A84-0562-3D70F22401CA}"/>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81652EB8-CD65-BD34-26F1-BCCB5E25F781}"/>
              </a:ext>
            </a:extLst>
          </p:cNvPr>
          <p:cNvPicPr>
            <a:picLocks noChangeAspect="1"/>
          </p:cNvPicPr>
          <p:nvPr/>
        </p:nvPicPr>
        <p:blipFill>
          <a:blip r:embed="rId3"/>
          <a:stretch>
            <a:fillRect/>
          </a:stretch>
        </p:blipFill>
        <p:spPr>
          <a:xfrm>
            <a:off x="209702" y="4611540"/>
            <a:ext cx="6916115" cy="2105319"/>
          </a:xfrm>
          <a:prstGeom prst="rect">
            <a:avLst/>
          </a:prstGeom>
        </p:spPr>
      </p:pic>
      <p:pic>
        <p:nvPicPr>
          <p:cNvPr id="6" name="Afbeelding 5">
            <a:extLst>
              <a:ext uri="{FF2B5EF4-FFF2-40B4-BE49-F238E27FC236}">
                <a16:creationId xmlns:a16="http://schemas.microsoft.com/office/drawing/2014/main" id="{FECFF568-19B4-DAAA-7BE4-8AFE6D7B1E97}"/>
              </a:ext>
            </a:extLst>
          </p:cNvPr>
          <p:cNvPicPr>
            <a:picLocks noChangeAspect="1"/>
          </p:cNvPicPr>
          <p:nvPr/>
        </p:nvPicPr>
        <p:blipFill>
          <a:blip r:embed="rId4"/>
          <a:stretch>
            <a:fillRect/>
          </a:stretch>
        </p:blipFill>
        <p:spPr>
          <a:xfrm>
            <a:off x="209703" y="141141"/>
            <a:ext cx="7867498" cy="4433273"/>
          </a:xfrm>
          <a:prstGeom prst="rect">
            <a:avLst/>
          </a:prstGeom>
        </p:spPr>
      </p:pic>
      <p:sp>
        <p:nvSpPr>
          <p:cNvPr id="7" name="Rechthoek 6">
            <a:extLst>
              <a:ext uri="{FF2B5EF4-FFF2-40B4-BE49-F238E27FC236}">
                <a16:creationId xmlns:a16="http://schemas.microsoft.com/office/drawing/2014/main" id="{7B547C1A-14C1-8417-56C7-8AF6B6FF88B1}"/>
              </a:ext>
            </a:extLst>
          </p:cNvPr>
          <p:cNvSpPr/>
          <p:nvPr/>
        </p:nvSpPr>
        <p:spPr>
          <a:xfrm>
            <a:off x="3241040" y="579120"/>
            <a:ext cx="843280" cy="376936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Afbeelding 8">
            <a:extLst>
              <a:ext uri="{FF2B5EF4-FFF2-40B4-BE49-F238E27FC236}">
                <a16:creationId xmlns:a16="http://schemas.microsoft.com/office/drawing/2014/main" id="{87F12DD8-25F8-E8A0-CE75-427721AD0619}"/>
              </a:ext>
            </a:extLst>
          </p:cNvPr>
          <p:cNvPicPr>
            <a:picLocks noChangeAspect="1"/>
          </p:cNvPicPr>
          <p:nvPr/>
        </p:nvPicPr>
        <p:blipFill>
          <a:blip r:embed="rId5"/>
          <a:stretch>
            <a:fillRect/>
          </a:stretch>
        </p:blipFill>
        <p:spPr>
          <a:xfrm>
            <a:off x="8752423" y="1083606"/>
            <a:ext cx="3118939" cy="4433274"/>
          </a:xfrm>
          <a:prstGeom prst="rect">
            <a:avLst/>
          </a:prstGeom>
        </p:spPr>
      </p:pic>
      <p:sp>
        <p:nvSpPr>
          <p:cNvPr id="12" name="Tekstvak 11">
            <a:extLst>
              <a:ext uri="{FF2B5EF4-FFF2-40B4-BE49-F238E27FC236}">
                <a16:creationId xmlns:a16="http://schemas.microsoft.com/office/drawing/2014/main" id="{199AE837-ED0D-5F49-F79D-C71A2F5875FB}"/>
              </a:ext>
            </a:extLst>
          </p:cNvPr>
          <p:cNvSpPr txBox="1"/>
          <p:nvPr/>
        </p:nvSpPr>
        <p:spPr>
          <a:xfrm>
            <a:off x="6197600" y="6517924"/>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6"/>
              </a:rPr>
              <a:t>https://www.companen.nl/downloads/197.106/Woon_en_Vastgoedmonitor_2025_najaarsupdate.pdf</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88107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AD5EC-801D-A14F-157F-7F0630188A0D}"/>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56F43AC-3521-B0A7-E309-E62D52FA6D39}"/>
              </a:ext>
            </a:extLst>
          </p:cNvPr>
          <p:cNvPicPr>
            <a:picLocks noChangeAspect="1"/>
          </p:cNvPicPr>
          <p:nvPr/>
        </p:nvPicPr>
        <p:blipFill>
          <a:blip r:embed="rId3"/>
          <a:stretch>
            <a:fillRect/>
          </a:stretch>
        </p:blipFill>
        <p:spPr>
          <a:xfrm>
            <a:off x="0" y="4061624"/>
            <a:ext cx="10326328" cy="2796376"/>
          </a:xfrm>
          <a:prstGeom prst="rect">
            <a:avLst/>
          </a:prstGeom>
        </p:spPr>
      </p:pic>
      <p:pic>
        <p:nvPicPr>
          <p:cNvPr id="10" name="Afbeelding 9">
            <a:extLst>
              <a:ext uri="{FF2B5EF4-FFF2-40B4-BE49-F238E27FC236}">
                <a16:creationId xmlns:a16="http://schemas.microsoft.com/office/drawing/2014/main" id="{F7E8CE8A-44DC-28B1-9703-4922FB6F6F4E}"/>
              </a:ext>
            </a:extLst>
          </p:cNvPr>
          <p:cNvPicPr>
            <a:picLocks noChangeAspect="1"/>
          </p:cNvPicPr>
          <p:nvPr/>
        </p:nvPicPr>
        <p:blipFill>
          <a:blip r:embed="rId4"/>
          <a:stretch>
            <a:fillRect/>
          </a:stretch>
        </p:blipFill>
        <p:spPr>
          <a:xfrm>
            <a:off x="275981" y="89555"/>
            <a:ext cx="2884181" cy="3842365"/>
          </a:xfrm>
          <a:prstGeom prst="rect">
            <a:avLst/>
          </a:prstGeom>
        </p:spPr>
      </p:pic>
      <p:pic>
        <p:nvPicPr>
          <p:cNvPr id="13" name="Afbeelding 12">
            <a:extLst>
              <a:ext uri="{FF2B5EF4-FFF2-40B4-BE49-F238E27FC236}">
                <a16:creationId xmlns:a16="http://schemas.microsoft.com/office/drawing/2014/main" id="{0E600551-2729-3718-CEAC-24D69209A760}"/>
              </a:ext>
            </a:extLst>
          </p:cNvPr>
          <p:cNvPicPr>
            <a:picLocks noChangeAspect="1"/>
          </p:cNvPicPr>
          <p:nvPr/>
        </p:nvPicPr>
        <p:blipFill>
          <a:blip r:embed="rId5"/>
          <a:stretch>
            <a:fillRect/>
          </a:stretch>
        </p:blipFill>
        <p:spPr>
          <a:xfrm>
            <a:off x="3279034" y="61662"/>
            <a:ext cx="6232792" cy="3935110"/>
          </a:xfrm>
          <a:prstGeom prst="rect">
            <a:avLst/>
          </a:prstGeom>
        </p:spPr>
      </p:pic>
    </p:spTree>
    <p:extLst>
      <p:ext uri="{BB962C8B-B14F-4D97-AF65-F5344CB8AC3E}">
        <p14:creationId xmlns:p14="http://schemas.microsoft.com/office/powerpoint/2010/main" val="1176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50AB-6CBD-C3CE-6F30-C4D23E583120}"/>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B945976C-7F28-F247-2630-0601DADE3BFB}"/>
              </a:ext>
            </a:extLst>
          </p:cNvPr>
          <p:cNvPicPr>
            <a:picLocks noChangeAspect="1"/>
          </p:cNvPicPr>
          <p:nvPr/>
        </p:nvPicPr>
        <p:blipFill>
          <a:blip r:embed="rId3"/>
          <a:srcRect l="11241" t="30479" r="5913" b="2331"/>
          <a:stretch>
            <a:fillRect/>
          </a:stretch>
        </p:blipFill>
        <p:spPr>
          <a:xfrm>
            <a:off x="985520" y="2794001"/>
            <a:ext cx="6563360" cy="3759200"/>
          </a:xfrm>
          <a:prstGeom prst="rect">
            <a:avLst/>
          </a:prstGeom>
        </p:spPr>
      </p:pic>
      <p:pic>
        <p:nvPicPr>
          <p:cNvPr id="3" name="Afbeelding 2">
            <a:extLst>
              <a:ext uri="{FF2B5EF4-FFF2-40B4-BE49-F238E27FC236}">
                <a16:creationId xmlns:a16="http://schemas.microsoft.com/office/drawing/2014/main" id="{3A84AF83-EB0C-86E2-BB3B-6E16D1376607}"/>
              </a:ext>
            </a:extLst>
          </p:cNvPr>
          <p:cNvPicPr>
            <a:picLocks noChangeAspect="1"/>
          </p:cNvPicPr>
          <p:nvPr/>
        </p:nvPicPr>
        <p:blipFill>
          <a:blip r:embed="rId4"/>
          <a:stretch>
            <a:fillRect/>
          </a:stretch>
        </p:blipFill>
        <p:spPr>
          <a:xfrm>
            <a:off x="853440" y="304799"/>
            <a:ext cx="2428741" cy="1706580"/>
          </a:xfrm>
          <a:prstGeom prst="rect">
            <a:avLst/>
          </a:prstGeom>
        </p:spPr>
      </p:pic>
      <p:pic>
        <p:nvPicPr>
          <p:cNvPr id="5" name="Afbeelding 4">
            <a:extLst>
              <a:ext uri="{FF2B5EF4-FFF2-40B4-BE49-F238E27FC236}">
                <a16:creationId xmlns:a16="http://schemas.microsoft.com/office/drawing/2014/main" id="{544286F2-43A6-8810-955C-32778432F75F}"/>
              </a:ext>
            </a:extLst>
          </p:cNvPr>
          <p:cNvPicPr>
            <a:picLocks noChangeAspect="1"/>
          </p:cNvPicPr>
          <p:nvPr/>
        </p:nvPicPr>
        <p:blipFill>
          <a:blip r:embed="rId5"/>
          <a:stretch>
            <a:fillRect/>
          </a:stretch>
        </p:blipFill>
        <p:spPr>
          <a:xfrm>
            <a:off x="3403599" y="304800"/>
            <a:ext cx="1699029" cy="1706580"/>
          </a:xfrm>
          <a:prstGeom prst="rect">
            <a:avLst/>
          </a:prstGeom>
        </p:spPr>
      </p:pic>
      <p:pic>
        <p:nvPicPr>
          <p:cNvPr id="7" name="Afbeelding 6">
            <a:extLst>
              <a:ext uri="{FF2B5EF4-FFF2-40B4-BE49-F238E27FC236}">
                <a16:creationId xmlns:a16="http://schemas.microsoft.com/office/drawing/2014/main" id="{204F1F31-D265-EE23-16DE-8BEB22FCA078}"/>
              </a:ext>
            </a:extLst>
          </p:cNvPr>
          <p:cNvPicPr>
            <a:picLocks noChangeAspect="1"/>
          </p:cNvPicPr>
          <p:nvPr/>
        </p:nvPicPr>
        <p:blipFill>
          <a:blip r:embed="rId6"/>
          <a:stretch>
            <a:fillRect/>
          </a:stretch>
        </p:blipFill>
        <p:spPr>
          <a:xfrm>
            <a:off x="5224046" y="304799"/>
            <a:ext cx="1194606" cy="1706580"/>
          </a:xfrm>
          <a:prstGeom prst="rect">
            <a:avLst/>
          </a:prstGeom>
        </p:spPr>
      </p:pic>
      <p:cxnSp>
        <p:nvCxnSpPr>
          <p:cNvPr id="9" name="Rechte verbindingslijn met pijl 8">
            <a:extLst>
              <a:ext uri="{FF2B5EF4-FFF2-40B4-BE49-F238E27FC236}">
                <a16:creationId xmlns:a16="http://schemas.microsoft.com/office/drawing/2014/main" id="{71A8C8B2-A8D4-9308-A044-5B6C8A4067AB}"/>
              </a:ext>
            </a:extLst>
          </p:cNvPr>
          <p:cNvCxnSpPr/>
          <p:nvPr/>
        </p:nvCxnSpPr>
        <p:spPr>
          <a:xfrm>
            <a:off x="4267200" y="2103120"/>
            <a:ext cx="0" cy="6908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601F776D-1F30-662D-5555-F8146EDB36DB}"/>
              </a:ext>
            </a:extLst>
          </p:cNvPr>
          <p:cNvCxnSpPr>
            <a:cxnSpLocks/>
          </p:cNvCxnSpPr>
          <p:nvPr/>
        </p:nvCxnSpPr>
        <p:spPr>
          <a:xfrm>
            <a:off x="853440" y="2103120"/>
            <a:ext cx="698595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0AEEE7FB-0414-6B97-DA72-92F441BB63AD}"/>
              </a:ext>
            </a:extLst>
          </p:cNvPr>
          <p:cNvPicPr>
            <a:picLocks noChangeAspect="1"/>
          </p:cNvPicPr>
          <p:nvPr/>
        </p:nvPicPr>
        <p:blipFill>
          <a:blip r:embed="rId7"/>
          <a:stretch>
            <a:fillRect/>
          </a:stretch>
        </p:blipFill>
        <p:spPr>
          <a:xfrm>
            <a:off x="6540070" y="304799"/>
            <a:ext cx="1299328" cy="1706580"/>
          </a:xfrm>
          <a:prstGeom prst="rect">
            <a:avLst/>
          </a:prstGeom>
        </p:spPr>
      </p:pic>
      <p:sp>
        <p:nvSpPr>
          <p:cNvPr id="18" name="Tekstvak 17">
            <a:extLst>
              <a:ext uri="{FF2B5EF4-FFF2-40B4-BE49-F238E27FC236}">
                <a16:creationId xmlns:a16="http://schemas.microsoft.com/office/drawing/2014/main" id="{E129DC75-0EC6-D72B-44DA-76BEE3E3944E}"/>
              </a:ext>
            </a:extLst>
          </p:cNvPr>
          <p:cNvSpPr txBox="1"/>
          <p:nvPr/>
        </p:nvSpPr>
        <p:spPr>
          <a:xfrm>
            <a:off x="9052560" y="4888592"/>
            <a:ext cx="2551176" cy="92333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MORGEN ECHT SAMEN AAN DE SLAG OP DE KERNINSTRUMENTEN!</a:t>
            </a:r>
          </a:p>
        </p:txBody>
      </p:sp>
      <p:cxnSp>
        <p:nvCxnSpPr>
          <p:cNvPr id="20" name="Rechte verbindingslijn met pijl 19">
            <a:extLst>
              <a:ext uri="{FF2B5EF4-FFF2-40B4-BE49-F238E27FC236}">
                <a16:creationId xmlns:a16="http://schemas.microsoft.com/office/drawing/2014/main" id="{D05EF6C7-DE95-14F0-98D7-EFD879EB538A}"/>
              </a:ext>
            </a:extLst>
          </p:cNvPr>
          <p:cNvCxnSpPr>
            <a:cxnSpLocks/>
            <a:stCxn id="18" idx="1"/>
          </p:cNvCxnSpPr>
          <p:nvPr/>
        </p:nvCxnSpPr>
        <p:spPr>
          <a:xfrm flipH="1">
            <a:off x="7548880" y="5350257"/>
            <a:ext cx="1503680"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kstvak 21">
            <a:extLst>
              <a:ext uri="{FF2B5EF4-FFF2-40B4-BE49-F238E27FC236}">
                <a16:creationId xmlns:a16="http://schemas.microsoft.com/office/drawing/2014/main" id="{014B6906-5AFD-6DCC-6535-0F7E0AC51D19}"/>
              </a:ext>
            </a:extLst>
          </p:cNvPr>
          <p:cNvSpPr txBox="1"/>
          <p:nvPr/>
        </p:nvSpPr>
        <p:spPr>
          <a:xfrm>
            <a:off x="9052560" y="1007993"/>
            <a:ext cx="295350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Advies: stel vandaag nog een expertpool samen van medewerkers van alle gemeenten die morgen samen het verschil kunnen maken op inhoud, procesplanning en voorbereiding bestuurlijke besluitvorming. Acteer als een NOVEX gebied met een actie- en realisatie agenda.</a:t>
            </a:r>
          </a:p>
        </p:txBody>
      </p:sp>
    </p:spTree>
    <p:extLst>
      <p:ext uri="{BB962C8B-B14F-4D97-AF65-F5344CB8AC3E}">
        <p14:creationId xmlns:p14="http://schemas.microsoft.com/office/powerpoint/2010/main" val="391792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1C33-FECF-4BB7-8440-CA288716DF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B26643-9F5D-CDA1-6CEA-3B5A3BD9F0A1}"/>
              </a:ext>
            </a:extLst>
          </p:cNvPr>
          <p:cNvSpPr>
            <a:spLocks noGrp="1"/>
          </p:cNvSpPr>
          <p:nvPr>
            <p:ph type="title"/>
          </p:nvPr>
        </p:nvSpPr>
        <p:spPr/>
        <p:txBody>
          <a:bodyPr/>
          <a:lstStyle/>
          <a:p>
            <a:r>
              <a:rPr lang="nl-NL" dirty="0"/>
              <a:t>Institutionele verhoudingen passen niet bij de problemen</a:t>
            </a:r>
          </a:p>
        </p:txBody>
      </p:sp>
      <p:sp>
        <p:nvSpPr>
          <p:cNvPr id="6" name="Tijdelijke aanduiding voor tekst 5">
            <a:extLst>
              <a:ext uri="{FF2B5EF4-FFF2-40B4-BE49-F238E27FC236}">
                <a16:creationId xmlns:a16="http://schemas.microsoft.com/office/drawing/2014/main" id="{9EDE9738-FA2E-9A08-A185-A18BDF4F57CB}"/>
              </a:ext>
            </a:extLst>
          </p:cNvPr>
          <p:cNvSpPr>
            <a:spLocks noGrp="1"/>
          </p:cNvSpPr>
          <p:nvPr>
            <p:ph type="body" idx="10"/>
          </p:nvPr>
        </p:nvSpPr>
        <p:spPr/>
        <p:txBody>
          <a:bodyPr/>
          <a:lstStyle/>
          <a:p>
            <a:r>
              <a:rPr lang="nl-NL" dirty="0"/>
              <a:t>25 november 2025</a:t>
            </a:r>
          </a:p>
        </p:txBody>
      </p:sp>
      <p:sp>
        <p:nvSpPr>
          <p:cNvPr id="8" name="Tekstvak 7">
            <a:extLst>
              <a:ext uri="{FF2B5EF4-FFF2-40B4-BE49-F238E27FC236}">
                <a16:creationId xmlns:a16="http://schemas.microsoft.com/office/drawing/2014/main" id="{17E0455C-3076-91ED-B551-ACB214DA7157}"/>
              </a:ext>
            </a:extLst>
          </p:cNvPr>
          <p:cNvSpPr txBox="1"/>
          <p:nvPr/>
        </p:nvSpPr>
        <p:spPr>
          <a:xfrm>
            <a:off x="9343482" y="5619247"/>
            <a:ext cx="25139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F4D99"/>
                </a:solidFill>
                <a:effectLst/>
                <a:uLnTx/>
                <a:uFillTx/>
                <a:latin typeface="Calibri"/>
                <a:ea typeface="+mn-ea"/>
                <a:cs typeface="+mn-cs"/>
              </a:rPr>
              <a:t>https://www.rli.nl/publicaties/2025/advies/falen-en-opstaan</a:t>
            </a:r>
          </a:p>
        </p:txBody>
      </p:sp>
      <p:pic>
        <p:nvPicPr>
          <p:cNvPr id="9" name="Picture 2" descr="Rli brengt advies 'Falen en opstaan: naar een doeltreffende aanpak van  problemen in de leefomgeving' uit">
            <a:extLst>
              <a:ext uri="{FF2B5EF4-FFF2-40B4-BE49-F238E27FC236}">
                <a16:creationId xmlns:a16="http://schemas.microsoft.com/office/drawing/2014/main" id="{9D1AF2D5-887E-18FC-D492-D7749388B3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43482" y="3943527"/>
            <a:ext cx="2509731" cy="158182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E3B9825-7B6C-52B4-2B56-8B347498A745}"/>
              </a:ext>
            </a:extLst>
          </p:cNvPr>
          <p:cNvPicPr>
            <a:picLocks noChangeAspect="1"/>
          </p:cNvPicPr>
          <p:nvPr/>
        </p:nvPicPr>
        <p:blipFill>
          <a:blip r:embed="rId4" cstate="print">
            <a:extLst>
              <a:ext uri="{28A0092B-C50C-407E-A947-70E740481C1C}">
                <a14:useLocalDpi xmlns:a14="http://schemas.microsoft.com/office/drawing/2010/main"/>
              </a:ext>
            </a:extLst>
          </a:blip>
          <a:srcRect t="7837"/>
          <a:stretch>
            <a:fillRect/>
          </a:stretch>
        </p:blipFill>
        <p:spPr>
          <a:xfrm>
            <a:off x="551059" y="1687423"/>
            <a:ext cx="8576459" cy="5170577"/>
          </a:xfrm>
          <a:prstGeom prst="rect">
            <a:avLst/>
          </a:prstGeom>
        </p:spPr>
      </p:pic>
    </p:spTree>
    <p:extLst>
      <p:ext uri="{BB962C8B-B14F-4D97-AF65-F5344CB8AC3E}">
        <p14:creationId xmlns:p14="http://schemas.microsoft.com/office/powerpoint/2010/main" val="162998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A69D1-41A6-9175-E664-38A473A6BA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C9C262-919F-F2A5-8D58-614521FA17B0}"/>
              </a:ext>
            </a:extLst>
          </p:cNvPr>
          <p:cNvSpPr>
            <a:spLocks noGrp="1"/>
          </p:cNvSpPr>
          <p:nvPr>
            <p:ph type="title"/>
          </p:nvPr>
        </p:nvSpPr>
        <p:spPr>
          <a:xfrm>
            <a:off x="551059" y="366704"/>
            <a:ext cx="10515600" cy="857066"/>
          </a:xfrm>
        </p:spPr>
        <p:txBody>
          <a:bodyPr/>
          <a:lstStyle/>
          <a:p>
            <a:r>
              <a:rPr lang="nl-NL" dirty="0"/>
              <a:t>We leren nu met elkaar</a:t>
            </a:r>
          </a:p>
        </p:txBody>
      </p:sp>
      <p:pic>
        <p:nvPicPr>
          <p:cNvPr id="5" name="Picture 4" descr="Falen en opstaan Raad voor de leefomgeving en de infrastructuur">
            <a:extLst>
              <a:ext uri="{FF2B5EF4-FFF2-40B4-BE49-F238E27FC236}">
                <a16:creationId xmlns:a16="http://schemas.microsoft.com/office/drawing/2014/main" id="{9A45E445-5309-BDD4-59DB-3C9A0550D7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719" y="871300"/>
            <a:ext cx="8783846" cy="561999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2FBDA38-9053-5DDA-3242-58A3BC0239F7}"/>
              </a:ext>
            </a:extLst>
          </p:cNvPr>
          <p:cNvSpPr txBox="1"/>
          <p:nvPr/>
        </p:nvSpPr>
        <p:spPr>
          <a:xfrm>
            <a:off x="9712979" y="5298255"/>
            <a:ext cx="20995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F4D99"/>
                </a:solidFill>
                <a:effectLst/>
                <a:uLnTx/>
                <a:uFillTx/>
                <a:latin typeface="Calibri"/>
                <a:ea typeface="+mn-ea"/>
                <a:cs typeface="+mn-cs"/>
              </a:rPr>
              <a:t>https://www.rli.nl/publicaties/2025/advies/falen-en-opstaan</a:t>
            </a:r>
          </a:p>
        </p:txBody>
      </p:sp>
      <p:pic>
        <p:nvPicPr>
          <p:cNvPr id="7" name="Picture 2" descr="Rli brengt advies 'Falen en opstaan: naar een doeltreffende aanpak van  problemen in de leefomgeving' uit">
            <a:extLst>
              <a:ext uri="{FF2B5EF4-FFF2-40B4-BE49-F238E27FC236}">
                <a16:creationId xmlns:a16="http://schemas.microsoft.com/office/drawing/2014/main" id="{9A2C0442-D5C6-8229-04B0-98B7BD632B7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2980" y="3863062"/>
            <a:ext cx="2099574" cy="139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067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402B-D5CE-A842-1545-E3FC65A9E3A4}"/>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AF3F70EC-D2A9-5014-8D5D-5B25CF5C3648}"/>
              </a:ext>
            </a:extLst>
          </p:cNvPr>
          <p:cNvPicPr>
            <a:picLocks noChangeAspect="1"/>
          </p:cNvPicPr>
          <p:nvPr/>
        </p:nvPicPr>
        <p:blipFill>
          <a:blip r:embed="rId3"/>
          <a:stretch>
            <a:fillRect/>
          </a:stretch>
        </p:blipFill>
        <p:spPr>
          <a:xfrm>
            <a:off x="0" y="0"/>
            <a:ext cx="9699713" cy="6858000"/>
          </a:xfrm>
          <a:prstGeom prst="rect">
            <a:avLst/>
          </a:prstGeom>
        </p:spPr>
      </p:pic>
      <p:sp>
        <p:nvSpPr>
          <p:cNvPr id="11" name="Tekstvak 10">
            <a:extLst>
              <a:ext uri="{FF2B5EF4-FFF2-40B4-BE49-F238E27FC236}">
                <a16:creationId xmlns:a16="http://schemas.microsoft.com/office/drawing/2014/main" id="{AAD58628-4916-240E-51EA-58F39E136A55}"/>
              </a:ext>
            </a:extLst>
          </p:cNvPr>
          <p:cNvSpPr txBox="1"/>
          <p:nvPr/>
        </p:nvSpPr>
        <p:spPr>
          <a:xfrm>
            <a:off x="10335006" y="5254675"/>
            <a:ext cx="17768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4"/>
              </a:rPr>
              <a:t>https://www.volkshuisvestingnederland.nl/onderwerpen/aanpak-woningnood/versnellen-woningbouw/pilot-parallel-plannen</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897204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F8CB-A359-A7B4-59B5-6B2046C09B46}"/>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FC1AC0F0-FA6D-46EB-F181-34A06EA5FE7C}"/>
              </a:ext>
            </a:extLst>
          </p:cNvPr>
          <p:cNvPicPr>
            <a:picLocks noChangeAspect="1"/>
          </p:cNvPicPr>
          <p:nvPr/>
        </p:nvPicPr>
        <p:blipFill>
          <a:blip r:embed="rId3"/>
          <a:stretch>
            <a:fillRect/>
          </a:stretch>
        </p:blipFill>
        <p:spPr>
          <a:xfrm>
            <a:off x="335087" y="704166"/>
            <a:ext cx="8706649" cy="4585637"/>
          </a:xfrm>
          <a:prstGeom prst="rect">
            <a:avLst/>
          </a:prstGeom>
        </p:spPr>
      </p:pic>
      <p:pic>
        <p:nvPicPr>
          <p:cNvPr id="6146" name="Picture 2">
            <a:extLst>
              <a:ext uri="{FF2B5EF4-FFF2-40B4-BE49-F238E27FC236}">
                <a16:creationId xmlns:a16="http://schemas.microsoft.com/office/drawing/2014/main" id="{BC89935C-FD90-9A01-B458-D74ADD5EE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662" y="4882896"/>
            <a:ext cx="2061665" cy="81381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1DFF63C5-5FA9-C2DD-0F55-DED6B55F5E9D}"/>
              </a:ext>
            </a:extLst>
          </p:cNvPr>
          <p:cNvSpPr txBox="1"/>
          <p:nvPr/>
        </p:nvSpPr>
        <p:spPr>
          <a:xfrm>
            <a:off x="9868662" y="5868662"/>
            <a:ext cx="25488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5"/>
              </a:rPr>
              <a:t>https://parallelplannen.nl/achtergrond/</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30787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B79E-DC4C-C05F-63DF-54732ABAC93A}"/>
            </a:ext>
          </a:extLst>
        </p:cNvPr>
        <p:cNvGrpSpPr/>
        <p:nvPr/>
      </p:nvGrpSpPr>
      <p:grpSpPr>
        <a:xfrm>
          <a:off x="0" y="0"/>
          <a:ext cx="0" cy="0"/>
          <a:chOff x="0" y="0"/>
          <a:chExt cx="0" cy="0"/>
        </a:xfrm>
      </p:grpSpPr>
      <p:pic>
        <p:nvPicPr>
          <p:cNvPr id="5" name="Afbeelding 4" descr="Afbeelding met geel, muur, teken, grond&#10;&#10;Door AI gegenereerde inhoud is mogelijk onjuist.">
            <a:extLst>
              <a:ext uri="{FF2B5EF4-FFF2-40B4-BE49-F238E27FC236}">
                <a16:creationId xmlns:a16="http://schemas.microsoft.com/office/drawing/2014/main" id="{CAC58DBA-40C6-0629-12BB-9C4EC7A6472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0" y="1199"/>
            <a:ext cx="5286355" cy="6856801"/>
          </a:xfrm>
          <a:prstGeom prst="rect">
            <a:avLst/>
          </a:prstGeom>
          <a:noFill/>
        </p:spPr>
      </p:pic>
      <p:sp>
        <p:nvSpPr>
          <p:cNvPr id="10" name="Titel 1">
            <a:extLst>
              <a:ext uri="{FF2B5EF4-FFF2-40B4-BE49-F238E27FC236}">
                <a16:creationId xmlns:a16="http://schemas.microsoft.com/office/drawing/2014/main" id="{17AA1E2E-16AC-6E22-E0DC-029A4CD12584}"/>
              </a:ext>
            </a:extLst>
          </p:cNvPr>
          <p:cNvSpPr txBox="1">
            <a:spLocks/>
          </p:cNvSpPr>
          <p:nvPr/>
        </p:nvSpPr>
        <p:spPr>
          <a:xfrm>
            <a:off x="6107989" y="1517651"/>
            <a:ext cx="5844105" cy="85706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100" normalizeH="0" baseline="0" noProof="0" dirty="0">
                <a:ln>
                  <a:noFill/>
                </a:ln>
                <a:solidFill>
                  <a:srgbClr val="0E4D99"/>
                </a:solidFill>
                <a:effectLst/>
                <a:uLnTx/>
                <a:uFillTx/>
                <a:latin typeface="VAGRundschriftDLig"/>
                <a:ea typeface="+mj-ea"/>
                <a:cs typeface="+mj-cs"/>
              </a:rPr>
              <a:t>Elke </a:t>
            </a:r>
            <a:r>
              <a:rPr kumimoji="0" lang="en-US" sz="2600" b="0" i="0" u="none" strike="noStrike" kern="1200" cap="none" spc="100" normalizeH="0" baseline="0" noProof="0" dirty="0" err="1">
                <a:ln>
                  <a:noFill/>
                </a:ln>
                <a:solidFill>
                  <a:srgbClr val="0E4D99"/>
                </a:solidFill>
                <a:effectLst/>
                <a:uLnTx/>
                <a:uFillTx/>
                <a:latin typeface="VAGRundschriftDLig"/>
                <a:ea typeface="+mj-ea"/>
                <a:cs typeface="+mj-cs"/>
              </a:rPr>
              <a:t>oplossing</a:t>
            </a:r>
            <a:r>
              <a:rPr kumimoji="0" lang="en-US" sz="2600" b="0" i="0" u="none" strike="noStrike" kern="1200" cap="none" spc="100" normalizeH="0" baseline="0" noProof="0" dirty="0">
                <a:ln>
                  <a:noFill/>
                </a:ln>
                <a:solidFill>
                  <a:srgbClr val="0E4D99"/>
                </a:solidFill>
                <a:effectLst/>
                <a:uLnTx/>
                <a:uFillTx/>
                <a:latin typeface="VAGRundschriftDLig"/>
                <a:ea typeface="+mj-ea"/>
                <a:cs typeface="+mj-cs"/>
              </a:rPr>
              <a:t> </a:t>
            </a:r>
            <a:r>
              <a:rPr kumimoji="0" lang="en-US" sz="2600" b="0" i="0" u="none" strike="noStrike" kern="1200" cap="none" spc="100" normalizeH="0" baseline="0" noProof="0" dirty="0" err="1">
                <a:ln>
                  <a:noFill/>
                </a:ln>
                <a:solidFill>
                  <a:srgbClr val="0E4D99"/>
                </a:solidFill>
                <a:effectLst/>
                <a:uLnTx/>
                <a:uFillTx/>
                <a:latin typeface="VAGRundschriftDLig"/>
                <a:ea typeface="+mj-ea"/>
                <a:cs typeface="+mj-cs"/>
              </a:rPr>
              <a:t>begint</a:t>
            </a:r>
            <a:r>
              <a:rPr kumimoji="0" lang="en-US" sz="2600" b="0" i="0" u="none" strike="noStrike" kern="1200" cap="none" spc="100" normalizeH="0" baseline="0" noProof="0" dirty="0">
                <a:ln>
                  <a:noFill/>
                </a:ln>
                <a:solidFill>
                  <a:srgbClr val="0E4D99"/>
                </a:solidFill>
                <a:effectLst/>
                <a:uLnTx/>
                <a:uFillTx/>
                <a:latin typeface="VAGRundschriftDLig"/>
                <a:ea typeface="+mj-ea"/>
                <a:cs typeface="+mj-cs"/>
              </a:rPr>
              <a:t> met </a:t>
            </a:r>
            <a:r>
              <a:rPr kumimoji="0" lang="en-US" sz="2600" b="0" i="0" u="none" strike="noStrike" kern="1200" cap="none" spc="100" normalizeH="0" baseline="0" noProof="0" dirty="0" err="1">
                <a:ln>
                  <a:noFill/>
                </a:ln>
                <a:solidFill>
                  <a:srgbClr val="0E4D99"/>
                </a:solidFill>
                <a:effectLst/>
                <a:uLnTx/>
                <a:uFillTx/>
                <a:latin typeface="VAGRundschriftDLig"/>
                <a:ea typeface="+mj-ea"/>
                <a:cs typeface="+mj-cs"/>
              </a:rPr>
              <a:t>mensen</a:t>
            </a:r>
            <a:endParaRPr kumimoji="0" lang="en-US" sz="2600" b="0" i="0" u="none" strike="noStrike" kern="1200" cap="none" spc="100" normalizeH="0" baseline="0" noProof="0">
              <a:ln>
                <a:noFill/>
              </a:ln>
              <a:solidFill>
                <a:prstClr val="black"/>
              </a:solidFill>
              <a:effectLst/>
              <a:uLnTx/>
              <a:uFillTx/>
              <a:latin typeface="VAGRundschriftDLig"/>
              <a:ea typeface="+mj-ea"/>
              <a:cs typeface="+mj-cs"/>
            </a:endParaRPr>
          </a:p>
        </p:txBody>
      </p:sp>
      <p:sp>
        <p:nvSpPr>
          <p:cNvPr id="7" name="Tekstvak 6">
            <a:extLst>
              <a:ext uri="{FF2B5EF4-FFF2-40B4-BE49-F238E27FC236}">
                <a16:creationId xmlns:a16="http://schemas.microsoft.com/office/drawing/2014/main" id="{B6D3EA9A-6687-7610-7D22-E625DA396F78}"/>
              </a:ext>
            </a:extLst>
          </p:cNvPr>
          <p:cNvSpPr txBox="1"/>
          <p:nvPr/>
        </p:nvSpPr>
        <p:spPr>
          <a:xfrm>
            <a:off x="6096000" y="2374717"/>
            <a:ext cx="5576888" cy="3427801"/>
          </a:xfrm>
          <a:prstGeom prst="rect">
            <a:avLst/>
          </a:prstGeom>
        </p:spPr>
        <p:txBody>
          <a:bodyPr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Dietz versnelt transities, </a:t>
            </a:r>
            <a:r>
              <a:rPr kumimoji="0" lang="nl-NL" altLang="nl-NL" sz="1600" b="0" i="0" u="none" strike="noStrike" kern="1200" cap="none" spc="0" normalizeH="0" baseline="0" noProof="0" dirty="0">
                <a:ln>
                  <a:noFill/>
                </a:ln>
                <a:solidFill>
                  <a:srgbClr val="F36D29"/>
                </a:solidFill>
                <a:effectLst/>
                <a:uLnTx/>
                <a:uFillTx/>
                <a:latin typeface="Calibri"/>
                <a:ea typeface="+mn-ea"/>
                <a:cs typeface="+mn-cs"/>
              </a:rPr>
              <a:t>waar gebied en belangen van het publieke, private en maatschappelijke samenkomen</a:t>
            </a: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 We werken </a:t>
            </a:r>
            <a:r>
              <a:rPr kumimoji="0" lang="nl-NL" altLang="nl-NL" sz="1600" b="0" i="0" u="none" strike="noStrike" kern="1200" cap="none" spc="0" normalizeH="0" baseline="0" noProof="0" dirty="0">
                <a:ln>
                  <a:noFill/>
                </a:ln>
                <a:solidFill>
                  <a:prstClr val="black"/>
                </a:solidFill>
                <a:effectLst/>
                <a:uLnTx/>
                <a:uFillTx/>
                <a:latin typeface="Calibri"/>
                <a:ea typeface="+mn-ea"/>
                <a:cs typeface="+mn-cs"/>
              </a:rPr>
              <a:t>samen met de </a:t>
            </a:r>
            <a:r>
              <a:rPr kumimoji="0" lang="nl-NL" altLang="nl-NL" sz="1600" b="0" i="0" u="none" strike="noStrike" kern="1200" cap="none" spc="0" normalizeH="0" baseline="0" noProof="0" dirty="0">
                <a:ln>
                  <a:noFill/>
                </a:ln>
                <a:solidFill>
                  <a:srgbClr val="F36D29"/>
                </a:solidFill>
                <a:effectLst/>
                <a:uLnTx/>
                <a:uFillTx/>
                <a:latin typeface="Calibri"/>
                <a:ea typeface="+mn-ea"/>
                <a:cs typeface="+mn-cs"/>
              </a:rPr>
              <a:t>mensen </a:t>
            </a: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die worden geraakt door de verandering. Mensen met een ambitie, een belang, een zorg of een visie. Als projectontwikkelaar, raadslid, bewoner, gemeenteambtenaar, belegger, woningcorporatie of wethouder. Mensen die iets willen veranderen, verbeteren of beschermen.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Wij geloven namelijk dat beweging écht ontstaat wanneer deze mensen samenkomen – niet alleen rond de tafel maar in gesprek met elkáar. Wij brengen </a:t>
            </a:r>
            <a:r>
              <a:rPr kumimoji="0" lang="nl-NL" altLang="nl-NL" sz="1600" b="0" i="0" u="none" strike="noStrike" kern="1200" cap="none" spc="0" normalizeH="0" baseline="0" noProof="0" dirty="0">
                <a:ln>
                  <a:noFill/>
                </a:ln>
                <a:solidFill>
                  <a:srgbClr val="F36D29"/>
                </a:solidFill>
                <a:effectLst/>
                <a:uLnTx/>
                <a:uFillTx/>
                <a:latin typeface="Calibri"/>
                <a:ea typeface="+mn-ea"/>
                <a:cs typeface="+mn-cs"/>
              </a:rPr>
              <a:t>verschillende perspectieven </a:t>
            </a: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bij elkaar, </a:t>
            </a:r>
            <a:r>
              <a:rPr kumimoji="0" lang="nl-NL" altLang="nl-NL" sz="1600" b="0" i="0" u="none" strike="noStrike" kern="1200" cap="none" spc="0" normalizeH="0" baseline="0" noProof="0" dirty="0">
                <a:ln>
                  <a:noFill/>
                </a:ln>
                <a:solidFill>
                  <a:srgbClr val="F36D29"/>
                </a:solidFill>
                <a:effectLst/>
                <a:uLnTx/>
                <a:uFillTx/>
                <a:latin typeface="Calibri"/>
                <a:ea typeface="+mn-ea"/>
                <a:cs typeface="+mn-cs"/>
              </a:rPr>
              <a:t>bouwen bruggen tussen belangen </a:t>
            </a: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en zorgen dat </a:t>
            </a:r>
            <a:r>
              <a:rPr kumimoji="0" lang="nl-NL" altLang="nl-NL" sz="1600" b="0" i="0" u="none" strike="noStrike" kern="1200" cap="none" spc="0" normalizeH="0" baseline="0" noProof="0" dirty="0">
                <a:ln>
                  <a:noFill/>
                </a:ln>
                <a:solidFill>
                  <a:srgbClr val="F36D29"/>
                </a:solidFill>
                <a:effectLst/>
                <a:uLnTx/>
                <a:uFillTx/>
                <a:latin typeface="Calibri"/>
                <a:ea typeface="+mn-ea"/>
                <a:cs typeface="+mn-cs"/>
              </a:rPr>
              <a:t>de energie van mensen gaat stromen</a:t>
            </a:r>
            <a:r>
              <a:rPr kumimoji="0" lang="nl-NL" altLang="nl-NL" sz="1600" b="0" i="0" u="none" strike="noStrike" kern="1200" cap="none" spc="0" normalizeH="0" baseline="0" noProof="0" dirty="0">
                <a:ln>
                  <a:noFill/>
                </a:ln>
                <a:solidFill>
                  <a:srgbClr val="000000"/>
                </a:solidFill>
                <a:effectLst/>
                <a:uLnTx/>
                <a:uFillTx/>
                <a:latin typeface="Calibri"/>
                <a:ea typeface="+mn-ea"/>
                <a:cs typeface="+mn-cs"/>
              </a:rPr>
              <a:t>.  We kijken voorbij de posities naar wat mensen drijft. Zo brengen we gebieds- of veranderopgaven in beweging – duurzaam, gedragen en met zichtbare impact.</a:t>
            </a:r>
            <a:endParaRPr kumimoji="0" lang="nl-NL" altLang="nl-NL"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039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F0FCE-91BC-E810-4DBE-425562A00378}"/>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75EDD365-1BC0-FD2F-4F06-3163799D1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8662" y="4882896"/>
            <a:ext cx="2061665" cy="81381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7EA3EEDD-7959-B3A0-8F55-B801A1D571ED}"/>
              </a:ext>
            </a:extLst>
          </p:cNvPr>
          <p:cNvSpPr txBox="1"/>
          <p:nvPr/>
        </p:nvSpPr>
        <p:spPr>
          <a:xfrm>
            <a:off x="9868662" y="5868662"/>
            <a:ext cx="25488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4"/>
              </a:rPr>
              <a:t>https://parallelplannen.nl/achtergrond/</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Afbeelding 3">
            <a:extLst>
              <a:ext uri="{FF2B5EF4-FFF2-40B4-BE49-F238E27FC236}">
                <a16:creationId xmlns:a16="http://schemas.microsoft.com/office/drawing/2014/main" id="{1B55EF1B-CD7F-18DB-2B2A-E027EE832EAD}"/>
              </a:ext>
            </a:extLst>
          </p:cNvPr>
          <p:cNvPicPr>
            <a:picLocks noChangeAspect="1"/>
          </p:cNvPicPr>
          <p:nvPr/>
        </p:nvPicPr>
        <p:blipFill>
          <a:blip r:embed="rId5"/>
          <a:stretch>
            <a:fillRect/>
          </a:stretch>
        </p:blipFill>
        <p:spPr>
          <a:xfrm>
            <a:off x="144254" y="0"/>
            <a:ext cx="8355619" cy="6858000"/>
          </a:xfrm>
          <a:prstGeom prst="rect">
            <a:avLst/>
          </a:prstGeom>
        </p:spPr>
      </p:pic>
    </p:spTree>
    <p:extLst>
      <p:ext uri="{BB962C8B-B14F-4D97-AF65-F5344CB8AC3E}">
        <p14:creationId xmlns:p14="http://schemas.microsoft.com/office/powerpoint/2010/main" val="2296443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75E59-7F01-5120-DE29-B3A683FB3D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68243F-F4B3-6DFF-238D-CAEBA5093E90}"/>
              </a:ext>
            </a:extLst>
          </p:cNvPr>
          <p:cNvSpPr>
            <a:spLocks noGrp="1"/>
          </p:cNvSpPr>
          <p:nvPr>
            <p:ph type="title"/>
          </p:nvPr>
        </p:nvSpPr>
        <p:spPr>
          <a:xfrm>
            <a:off x="377687" y="680403"/>
            <a:ext cx="10515600" cy="857066"/>
          </a:xfrm>
        </p:spPr>
        <p:txBody>
          <a:bodyPr/>
          <a:lstStyle/>
          <a:p>
            <a:r>
              <a:rPr lang="nl-NL" dirty="0"/>
              <a:t>Participatief ontwikkelproces….. Tja… </a:t>
            </a:r>
            <a:br>
              <a:rPr lang="nl-NL" dirty="0"/>
            </a:br>
            <a:r>
              <a:rPr lang="nl-NL" dirty="0"/>
              <a:t>maar geld is toch de drijfveer?</a:t>
            </a:r>
          </a:p>
        </p:txBody>
      </p:sp>
      <p:sp>
        <p:nvSpPr>
          <p:cNvPr id="4" name="Tijdelijke aanduiding voor tekst 3">
            <a:extLst>
              <a:ext uri="{FF2B5EF4-FFF2-40B4-BE49-F238E27FC236}">
                <a16:creationId xmlns:a16="http://schemas.microsoft.com/office/drawing/2014/main" id="{2822855E-3352-3FBD-91AB-4FA3BD18740D}"/>
              </a:ext>
            </a:extLst>
          </p:cNvPr>
          <p:cNvSpPr>
            <a:spLocks noGrp="1"/>
          </p:cNvSpPr>
          <p:nvPr>
            <p:ph type="body" idx="10"/>
          </p:nvPr>
        </p:nvSpPr>
        <p:spPr/>
        <p:txBody>
          <a:bodyPr/>
          <a:lstStyle/>
          <a:p>
            <a:endParaRPr lang="nl-NL"/>
          </a:p>
        </p:txBody>
      </p:sp>
      <p:pic>
        <p:nvPicPr>
          <p:cNvPr id="10" name="Picture 4" descr="Afbeeldingsresultaat voor initiatief bouwplan">
            <a:hlinkClick r:id="rId2"/>
            <a:extLst>
              <a:ext uri="{FF2B5EF4-FFF2-40B4-BE49-F238E27FC236}">
                <a16:creationId xmlns:a16="http://schemas.microsoft.com/office/drawing/2014/main" id="{B9684B34-6B1B-2BC4-077E-03D70BE74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87" y="1901842"/>
            <a:ext cx="7906542" cy="49547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bo Clubkas Campagne: 185.000 euro voor leuke plannen | Foto | tubantia.nl">
            <a:extLst>
              <a:ext uri="{FF2B5EF4-FFF2-40B4-BE49-F238E27FC236}">
                <a16:creationId xmlns:a16="http://schemas.microsoft.com/office/drawing/2014/main" id="{9F120695-710A-CE51-BE22-E40F58D72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078" y="1700674"/>
            <a:ext cx="3635868" cy="363586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nfographic: Zie de onderstaande tekst voor informatie">
            <a:extLst>
              <a:ext uri="{FF2B5EF4-FFF2-40B4-BE49-F238E27FC236}">
                <a16:creationId xmlns:a16="http://schemas.microsoft.com/office/drawing/2014/main" id="{10060B99-0924-BE48-7C1F-DEB47BAC91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536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0962-64AC-B2A7-51F1-D05554C10B40}"/>
            </a:ext>
          </a:extLst>
        </p:cNvPr>
        <p:cNvGrpSpPr/>
        <p:nvPr/>
      </p:nvGrpSpPr>
      <p:grpSpPr>
        <a:xfrm>
          <a:off x="0" y="0"/>
          <a:ext cx="0" cy="0"/>
          <a:chOff x="0" y="0"/>
          <a:chExt cx="0" cy="0"/>
        </a:xfrm>
      </p:grpSpPr>
    </p:spTree>
    <p:extLst>
      <p:ext uri="{BB962C8B-B14F-4D97-AF65-F5344CB8AC3E}">
        <p14:creationId xmlns:p14="http://schemas.microsoft.com/office/powerpoint/2010/main" val="49701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5D8D4-97B0-5E79-3D03-BC223F0B3FB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48BE47A-36CD-469B-4ED4-C80E1B27A2F7}"/>
              </a:ext>
            </a:extLst>
          </p:cNvPr>
          <p:cNvSpPr>
            <a:spLocks noGrp="1"/>
          </p:cNvSpPr>
          <p:nvPr>
            <p:ph type="title"/>
          </p:nvPr>
        </p:nvSpPr>
        <p:spPr/>
        <p:txBody>
          <a:bodyPr>
            <a:normAutofit fontScale="90000"/>
          </a:bodyPr>
          <a:lstStyle/>
          <a:p>
            <a:r>
              <a:rPr lang="nl-NL" dirty="0"/>
              <a:t>Omgevingswet | nieuwe procedures in een veranderend speelveld</a:t>
            </a:r>
          </a:p>
        </p:txBody>
      </p:sp>
    </p:spTree>
    <p:extLst>
      <p:ext uri="{BB962C8B-B14F-4D97-AF65-F5344CB8AC3E}">
        <p14:creationId xmlns:p14="http://schemas.microsoft.com/office/powerpoint/2010/main" val="249749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5FC8-BFF2-8A52-38CD-FE3AEF4BA9E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32AEB699-1171-30C3-C534-10F6BBD303E6}"/>
              </a:ext>
            </a:extLst>
          </p:cNvPr>
          <p:cNvPicPr>
            <a:picLocks noChangeAspect="1"/>
          </p:cNvPicPr>
          <p:nvPr/>
        </p:nvPicPr>
        <p:blipFill>
          <a:blip r:embed="rId3"/>
          <a:stretch>
            <a:fillRect/>
          </a:stretch>
        </p:blipFill>
        <p:spPr>
          <a:xfrm>
            <a:off x="226984" y="1589543"/>
            <a:ext cx="9150495" cy="4162830"/>
          </a:xfrm>
          <a:prstGeom prst="rect">
            <a:avLst/>
          </a:prstGeom>
        </p:spPr>
      </p:pic>
      <p:pic>
        <p:nvPicPr>
          <p:cNvPr id="6" name="Afbeelding 5">
            <a:extLst>
              <a:ext uri="{FF2B5EF4-FFF2-40B4-BE49-F238E27FC236}">
                <a16:creationId xmlns:a16="http://schemas.microsoft.com/office/drawing/2014/main" id="{87F8FB67-F6DF-23C0-0DB8-2D1BB3026671}"/>
              </a:ext>
            </a:extLst>
          </p:cNvPr>
          <p:cNvPicPr>
            <a:picLocks noChangeAspect="1"/>
          </p:cNvPicPr>
          <p:nvPr/>
        </p:nvPicPr>
        <p:blipFill>
          <a:blip r:embed="rId4"/>
          <a:stretch>
            <a:fillRect/>
          </a:stretch>
        </p:blipFill>
        <p:spPr>
          <a:xfrm>
            <a:off x="418292" y="5752373"/>
            <a:ext cx="3381847" cy="247685"/>
          </a:xfrm>
          <a:prstGeom prst="rect">
            <a:avLst/>
          </a:prstGeom>
        </p:spPr>
      </p:pic>
      <p:sp>
        <p:nvSpPr>
          <p:cNvPr id="7" name="Titel 1">
            <a:extLst>
              <a:ext uri="{FF2B5EF4-FFF2-40B4-BE49-F238E27FC236}">
                <a16:creationId xmlns:a16="http://schemas.microsoft.com/office/drawing/2014/main" id="{ED60DC8D-CDF9-A198-BD0E-E38C3B52CD43}"/>
              </a:ext>
            </a:extLst>
          </p:cNvPr>
          <p:cNvSpPr>
            <a:spLocks noGrp="1"/>
          </p:cNvSpPr>
          <p:nvPr>
            <p:ph type="title"/>
          </p:nvPr>
        </p:nvSpPr>
        <p:spPr>
          <a:xfrm>
            <a:off x="551059" y="366704"/>
            <a:ext cx="10515600" cy="857066"/>
          </a:xfrm>
        </p:spPr>
        <p:txBody>
          <a:bodyPr/>
          <a:lstStyle/>
          <a:p>
            <a:r>
              <a:rPr lang="nl-NL" dirty="0"/>
              <a:t>Historisch perspectief</a:t>
            </a:r>
          </a:p>
        </p:txBody>
      </p:sp>
    </p:spTree>
    <p:extLst>
      <p:ext uri="{BB962C8B-B14F-4D97-AF65-F5344CB8AC3E}">
        <p14:creationId xmlns:p14="http://schemas.microsoft.com/office/powerpoint/2010/main" val="3779420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2F09-72F3-2B19-96B8-8AB52249C5CF}"/>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C72B60B8-5E27-4868-DFE3-4E3B6ED2C64E}"/>
              </a:ext>
            </a:extLst>
          </p:cNvPr>
          <p:cNvSpPr txBox="1"/>
          <p:nvPr/>
        </p:nvSpPr>
        <p:spPr>
          <a:xfrm>
            <a:off x="182880" y="151179"/>
            <a:ext cx="8657082"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Uitnodigingsplanologie</a:t>
            </a: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 een belangrijk onderdeel van de Omgevingswet.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 ‘Uitnodigingsplanologie’ wil zeggen dat de overheid in samenwerking met burgers voorwaarden opstelt waaraan initiatieven en activiteiten moeten voldoen.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Van tevoren wordt niet benoemd wat wel en wat niet mag. </a:t>
            </a: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Op voorhand wordt niets uitgesloten</a:t>
            </a: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De uitnodigingsplanologie gaat uit van het </a:t>
            </a: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‘ja, mits’-principe</a:t>
            </a: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 in plaats van het ‘nee, tenzij’-principe.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Deze nieuwe </a:t>
            </a: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houding</a:t>
            </a: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 maakt </a:t>
            </a: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ruimte voor ontwikkelingen en initiatieven</a:t>
            </a: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 Voor veel activiteiten hoeft een initiatiefnemer geen toestemming meer aan te vragen. Er gelden echter wel regels voor deze activiteiten.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Met het ‘ja, mits’-principe kijken de overheid en andere betrokkenen met een integrale blik naar de </a:t>
            </a:r>
            <a:r>
              <a:rPr kumimoji="0" lang="nl-NL" sz="2000" b="1" i="0" u="none" strike="noStrike" kern="1200" cap="none" spc="0" normalizeH="0" baseline="0" noProof="0" dirty="0">
                <a:ln>
                  <a:noFill/>
                </a:ln>
                <a:solidFill>
                  <a:srgbClr val="3E3763"/>
                </a:solidFill>
                <a:effectLst/>
                <a:uLnTx/>
                <a:uFillTx/>
                <a:latin typeface="Poppins" panose="00000500000000000000" pitchFamily="2" charset="0"/>
                <a:ea typeface="+mn-ea"/>
                <a:cs typeface="+mn-cs"/>
              </a:rPr>
              <a:t>effecten op de fysieke leefomgeving</a:t>
            </a:r>
          </a:p>
        </p:txBody>
      </p:sp>
    </p:spTree>
    <p:extLst>
      <p:ext uri="{BB962C8B-B14F-4D97-AF65-F5344CB8AC3E}">
        <p14:creationId xmlns:p14="http://schemas.microsoft.com/office/powerpoint/2010/main" val="35790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0085-2BDB-2930-F0BE-60BFFF3351FC}"/>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DE50AD36-719F-459F-0C8B-872A4065ADC1}"/>
              </a:ext>
            </a:extLst>
          </p:cNvPr>
          <p:cNvPicPr>
            <a:picLocks noChangeAspect="1"/>
          </p:cNvPicPr>
          <p:nvPr/>
        </p:nvPicPr>
        <p:blipFill>
          <a:blip r:embed="rId3"/>
          <a:stretch>
            <a:fillRect/>
          </a:stretch>
        </p:blipFill>
        <p:spPr>
          <a:xfrm>
            <a:off x="154979" y="431862"/>
            <a:ext cx="9537661" cy="6234114"/>
          </a:xfrm>
          <a:prstGeom prst="rect">
            <a:avLst/>
          </a:prstGeom>
        </p:spPr>
      </p:pic>
    </p:spTree>
    <p:extLst>
      <p:ext uri="{BB962C8B-B14F-4D97-AF65-F5344CB8AC3E}">
        <p14:creationId xmlns:p14="http://schemas.microsoft.com/office/powerpoint/2010/main" val="372377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3994B-3540-C13D-0FF5-AF5A70778B72}"/>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B201FD24-7DAC-F603-04CA-6A505BB4FB97}"/>
              </a:ext>
            </a:extLst>
          </p:cNvPr>
          <p:cNvPicPr>
            <a:picLocks noChangeAspect="1"/>
          </p:cNvPicPr>
          <p:nvPr/>
        </p:nvPicPr>
        <p:blipFill>
          <a:blip r:embed="rId3"/>
          <a:stretch>
            <a:fillRect/>
          </a:stretch>
        </p:blipFill>
        <p:spPr>
          <a:xfrm>
            <a:off x="8623624" y="2705158"/>
            <a:ext cx="3130394" cy="2158294"/>
          </a:xfrm>
          <a:prstGeom prst="rect">
            <a:avLst/>
          </a:prstGeom>
        </p:spPr>
      </p:pic>
      <p:sp>
        <p:nvSpPr>
          <p:cNvPr id="6" name="Tekstvak 5">
            <a:extLst>
              <a:ext uri="{FF2B5EF4-FFF2-40B4-BE49-F238E27FC236}">
                <a16:creationId xmlns:a16="http://schemas.microsoft.com/office/drawing/2014/main" id="{9E1A88AA-CC19-8B55-FE4B-945E1AC3CE65}"/>
              </a:ext>
            </a:extLst>
          </p:cNvPr>
          <p:cNvSpPr txBox="1"/>
          <p:nvPr/>
        </p:nvSpPr>
        <p:spPr>
          <a:xfrm>
            <a:off x="8723376" y="5025156"/>
            <a:ext cx="333146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4"/>
              </a:rPr>
              <a:t>https://www.rli.nl/sites/default/files/Rli%20advies%20De%20uitvoering%20aan%20zet_omgaan%20met%20belemmeringen%20bij%20de%20uitvoering%20van%20beleid%20in%20de%20fysieke%20leefomgeving_0.pdf</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8" name="Afbeelding 7">
            <a:extLst>
              <a:ext uri="{FF2B5EF4-FFF2-40B4-BE49-F238E27FC236}">
                <a16:creationId xmlns:a16="http://schemas.microsoft.com/office/drawing/2014/main" id="{C830FB5B-68E6-DAA9-6B88-BAE8232CF086}"/>
              </a:ext>
            </a:extLst>
          </p:cNvPr>
          <p:cNvPicPr>
            <a:picLocks noChangeAspect="1"/>
          </p:cNvPicPr>
          <p:nvPr/>
        </p:nvPicPr>
        <p:blipFill>
          <a:blip r:embed="rId5"/>
          <a:srcRect t="42374"/>
          <a:stretch>
            <a:fillRect/>
          </a:stretch>
        </p:blipFill>
        <p:spPr>
          <a:xfrm>
            <a:off x="291678" y="434340"/>
            <a:ext cx="8214206" cy="5989320"/>
          </a:xfrm>
          <a:prstGeom prst="rect">
            <a:avLst/>
          </a:prstGeom>
        </p:spPr>
      </p:pic>
      <p:sp>
        <p:nvSpPr>
          <p:cNvPr id="11" name="Rechthoek 10">
            <a:extLst>
              <a:ext uri="{FF2B5EF4-FFF2-40B4-BE49-F238E27FC236}">
                <a16:creationId xmlns:a16="http://schemas.microsoft.com/office/drawing/2014/main" id="{F5486919-801B-2031-CD47-558D354BDAA8}"/>
              </a:ext>
            </a:extLst>
          </p:cNvPr>
          <p:cNvSpPr/>
          <p:nvPr/>
        </p:nvSpPr>
        <p:spPr>
          <a:xfrm>
            <a:off x="3840480" y="2340864"/>
            <a:ext cx="1124712" cy="78638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hthoek 11">
            <a:extLst>
              <a:ext uri="{FF2B5EF4-FFF2-40B4-BE49-F238E27FC236}">
                <a16:creationId xmlns:a16="http://schemas.microsoft.com/office/drawing/2014/main" id="{707D2552-C691-DA9F-2697-6BC1B875F086}"/>
              </a:ext>
            </a:extLst>
          </p:cNvPr>
          <p:cNvSpPr/>
          <p:nvPr/>
        </p:nvSpPr>
        <p:spPr>
          <a:xfrm>
            <a:off x="2072640" y="3784305"/>
            <a:ext cx="1124712" cy="78638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443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7395D-37E6-1793-91F9-BC764533E8F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DA4D628-693A-C212-9708-7F47ECEB65B3}"/>
              </a:ext>
            </a:extLst>
          </p:cNvPr>
          <p:cNvPicPr>
            <a:picLocks noChangeAspect="1"/>
          </p:cNvPicPr>
          <p:nvPr/>
        </p:nvPicPr>
        <p:blipFill>
          <a:blip r:embed="rId3"/>
          <a:stretch>
            <a:fillRect/>
          </a:stretch>
        </p:blipFill>
        <p:spPr>
          <a:xfrm>
            <a:off x="0" y="0"/>
            <a:ext cx="9802368" cy="6858000"/>
          </a:xfrm>
          <a:prstGeom prst="rect">
            <a:avLst/>
          </a:prstGeom>
        </p:spPr>
      </p:pic>
      <p:sp>
        <p:nvSpPr>
          <p:cNvPr id="5" name="Rechthoek 4">
            <a:extLst>
              <a:ext uri="{FF2B5EF4-FFF2-40B4-BE49-F238E27FC236}">
                <a16:creationId xmlns:a16="http://schemas.microsoft.com/office/drawing/2014/main" id="{A7592E87-BBE6-0ECC-659B-D5E2155C43BA}"/>
              </a:ext>
            </a:extLst>
          </p:cNvPr>
          <p:cNvSpPr/>
          <p:nvPr/>
        </p:nvSpPr>
        <p:spPr>
          <a:xfrm>
            <a:off x="7187184" y="749808"/>
            <a:ext cx="2523744" cy="3767328"/>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21239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39221-0161-2FF6-9AC6-5BE2196D53B8}"/>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F1570818-7AB2-AD03-0F3A-F8129B18499B}"/>
              </a:ext>
            </a:extLst>
          </p:cNvPr>
          <p:cNvPicPr>
            <a:picLocks noChangeAspect="1"/>
          </p:cNvPicPr>
          <p:nvPr/>
        </p:nvPicPr>
        <p:blipFill>
          <a:blip r:embed="rId3"/>
          <a:stretch>
            <a:fillRect/>
          </a:stretch>
        </p:blipFill>
        <p:spPr>
          <a:xfrm>
            <a:off x="0" y="0"/>
            <a:ext cx="4843605" cy="6858000"/>
          </a:xfrm>
          <a:prstGeom prst="rect">
            <a:avLst/>
          </a:prstGeom>
        </p:spPr>
      </p:pic>
      <p:pic>
        <p:nvPicPr>
          <p:cNvPr id="6" name="Afbeelding 5">
            <a:extLst>
              <a:ext uri="{FF2B5EF4-FFF2-40B4-BE49-F238E27FC236}">
                <a16:creationId xmlns:a16="http://schemas.microsoft.com/office/drawing/2014/main" id="{E4B8DC13-55E3-CDE0-0990-F2EEA2E33C23}"/>
              </a:ext>
            </a:extLst>
          </p:cNvPr>
          <p:cNvPicPr>
            <a:picLocks noChangeAspect="1"/>
          </p:cNvPicPr>
          <p:nvPr/>
        </p:nvPicPr>
        <p:blipFill>
          <a:blip r:embed="rId4"/>
          <a:srcRect t="933"/>
          <a:stretch>
            <a:fillRect/>
          </a:stretch>
        </p:blipFill>
        <p:spPr>
          <a:xfrm>
            <a:off x="4843605" y="64008"/>
            <a:ext cx="4830745" cy="6793992"/>
          </a:xfrm>
          <a:prstGeom prst="rect">
            <a:avLst/>
          </a:prstGeom>
        </p:spPr>
      </p:pic>
      <p:sp>
        <p:nvSpPr>
          <p:cNvPr id="8" name="Tekstvak 7">
            <a:extLst>
              <a:ext uri="{FF2B5EF4-FFF2-40B4-BE49-F238E27FC236}">
                <a16:creationId xmlns:a16="http://schemas.microsoft.com/office/drawing/2014/main" id="{6CF89B6A-9B66-7D65-DB0A-F884AAD9CDC6}"/>
              </a:ext>
            </a:extLst>
          </p:cNvPr>
          <p:cNvSpPr txBox="1"/>
          <p:nvPr/>
        </p:nvSpPr>
        <p:spPr>
          <a:xfrm>
            <a:off x="10281570" y="5605195"/>
            <a:ext cx="204759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a:ea typeface="+mn-ea"/>
                <a:cs typeface="+mn-cs"/>
              </a:rPr>
              <a:t>Bron: </a:t>
            </a:r>
            <a:r>
              <a:rPr kumimoji="0" lang="nl-NL" sz="1000" b="0" i="0" u="none" strike="noStrike" kern="1200" cap="none" spc="0" normalizeH="0" baseline="0" noProof="0" dirty="0">
                <a:ln>
                  <a:noFill/>
                </a:ln>
                <a:solidFill>
                  <a:prstClr val="black"/>
                </a:solidFill>
                <a:effectLst/>
                <a:uLnTx/>
                <a:uFillTx/>
                <a:latin typeface="Calibri"/>
                <a:ea typeface="+mn-ea"/>
                <a:cs typeface="+mn-cs"/>
                <a:hlinkClick r:id="rId5"/>
              </a:rPr>
              <a:t>https://8rhk.nl/wp-content/uploads/2026/01/RPA-Toekomstverhaal-regio-Achterhoek.pdf</a:t>
            </a:r>
            <a:r>
              <a:rPr kumimoji="0" lang="nl-NL"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0" name="Afbeelding 9">
            <a:extLst>
              <a:ext uri="{FF2B5EF4-FFF2-40B4-BE49-F238E27FC236}">
                <a16:creationId xmlns:a16="http://schemas.microsoft.com/office/drawing/2014/main" id="{4D2A07C5-BB20-5EF4-A7A1-999D710164E6}"/>
              </a:ext>
            </a:extLst>
          </p:cNvPr>
          <p:cNvPicPr>
            <a:picLocks noChangeAspect="1"/>
          </p:cNvPicPr>
          <p:nvPr/>
        </p:nvPicPr>
        <p:blipFill>
          <a:blip r:embed="rId6"/>
          <a:stretch>
            <a:fillRect/>
          </a:stretch>
        </p:blipFill>
        <p:spPr>
          <a:xfrm>
            <a:off x="10357770" y="3547795"/>
            <a:ext cx="1440180" cy="2057400"/>
          </a:xfrm>
          <a:prstGeom prst="rect">
            <a:avLst/>
          </a:prstGeom>
        </p:spPr>
      </p:pic>
    </p:spTree>
    <p:extLst>
      <p:ext uri="{BB962C8B-B14F-4D97-AF65-F5344CB8AC3E}">
        <p14:creationId xmlns:p14="http://schemas.microsoft.com/office/powerpoint/2010/main" val="2926213239"/>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etz_power point template" id="{A648EAC0-5725-8D4A-AE58-EF2C0C78CA8C}" vid="{E7185657-44B5-3743-9B72-47B73149F2F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1189</Words>
  <Application>Microsoft Macintosh PowerPoint</Application>
  <PresentationFormat>Breedbeeld</PresentationFormat>
  <Paragraphs>172</Paragraphs>
  <Slides>22</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22</vt:i4>
      </vt:variant>
    </vt:vector>
  </HeadingPairs>
  <TitlesOfParts>
    <vt:vector size="29" baseType="lpstr">
      <vt:lpstr>Aptos</vt:lpstr>
      <vt:lpstr>Arial</vt:lpstr>
      <vt:lpstr>Avenir</vt:lpstr>
      <vt:lpstr>Calibri</vt:lpstr>
      <vt:lpstr>Poppins</vt:lpstr>
      <vt:lpstr>VAGRundschriftDLig</vt:lpstr>
      <vt:lpstr>1_Kantoorthema</vt:lpstr>
      <vt:lpstr>Werken onder de omgevingswet;  uitnodigingsplanogie en parallel plannen </vt:lpstr>
      <vt:lpstr>PowerPoint-presentatie</vt:lpstr>
      <vt:lpstr>Omgevingswet | nieuwe procedures in een veranderend speelveld</vt:lpstr>
      <vt:lpstr>Historisch perspectief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Institutionele verhoudingen passen niet bij de problemen</vt:lpstr>
      <vt:lpstr>We leren nu met elkaar</vt:lpstr>
      <vt:lpstr>PowerPoint-presentatie</vt:lpstr>
      <vt:lpstr>PowerPoint-presentatie</vt:lpstr>
      <vt:lpstr>PowerPoint-presentatie</vt:lpstr>
      <vt:lpstr>Participatief ontwikkelproces….. Tja…  maar geld is toch de drijfveer?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Reinier Kalt</dc:creator>
  <cp:lastModifiedBy>Evelien Schuurman | Plan X Events</cp:lastModifiedBy>
  <cp:revision>1</cp:revision>
  <dcterms:created xsi:type="dcterms:W3CDTF">2026-03-25T21:35:49Z</dcterms:created>
  <dcterms:modified xsi:type="dcterms:W3CDTF">2026-03-26T05:25:28Z</dcterms:modified>
</cp:coreProperties>
</file>